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84" r:id="rId1"/>
  </p:sldMasterIdLst>
  <p:notesMasterIdLst>
    <p:notesMasterId r:id="rId22"/>
  </p:notesMasterIdLst>
  <p:handoutMasterIdLst>
    <p:handoutMasterId r:id="rId23"/>
  </p:handoutMasterIdLst>
  <p:sldIdLst>
    <p:sldId id="256" r:id="rId2"/>
    <p:sldId id="257" r:id="rId3"/>
    <p:sldId id="259" r:id="rId4"/>
    <p:sldId id="261" r:id="rId5"/>
    <p:sldId id="260" r:id="rId6"/>
    <p:sldId id="274" r:id="rId7"/>
    <p:sldId id="262" r:id="rId8"/>
    <p:sldId id="263" r:id="rId9"/>
    <p:sldId id="264" r:id="rId10"/>
    <p:sldId id="265" r:id="rId11"/>
    <p:sldId id="266" r:id="rId12"/>
    <p:sldId id="273" r:id="rId13"/>
    <p:sldId id="267" r:id="rId14"/>
    <p:sldId id="269" r:id="rId15"/>
    <p:sldId id="268" r:id="rId16"/>
    <p:sldId id="270" r:id="rId17"/>
    <p:sldId id="271" r:id="rId18"/>
    <p:sldId id="272" r:id="rId19"/>
    <p:sldId id="275" r:id="rId20"/>
    <p:sldId id="276" r:id="rId21"/>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notesViewPr>
    <p:cSldViewPr snapToGrid="0">
      <p:cViewPr>
        <p:scale>
          <a:sx n="100" d="100"/>
          <a:sy n="100" d="100"/>
        </p:scale>
        <p:origin x="1746" y="-138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1" tIns="48325" rIns="96651" bIns="48325" rtlCol="0"/>
          <a:lstStyle>
            <a:lvl1pPr algn="l">
              <a:defRPr sz="1200"/>
            </a:lvl1pPr>
          </a:lstStyle>
          <a:p>
            <a:endParaRPr lang="en-US"/>
          </a:p>
        </p:txBody>
      </p:sp>
      <p:sp>
        <p:nvSpPr>
          <p:cNvPr id="3" name="Date Placeholder 2"/>
          <p:cNvSpPr>
            <a:spLocks noGrp="1"/>
          </p:cNvSpPr>
          <p:nvPr>
            <p:ph type="dt" sz="quarter" idx="1"/>
          </p:nvPr>
        </p:nvSpPr>
        <p:spPr>
          <a:xfrm>
            <a:off x="4143587" y="0"/>
            <a:ext cx="3169920" cy="481727"/>
          </a:xfrm>
          <a:prstGeom prst="rect">
            <a:avLst/>
          </a:prstGeom>
        </p:spPr>
        <p:txBody>
          <a:bodyPr vert="horz" lIns="96651" tIns="48325" rIns="96651" bIns="48325" rtlCol="0"/>
          <a:lstStyle>
            <a:lvl1pPr algn="r">
              <a:defRPr sz="1200"/>
            </a:lvl1pPr>
          </a:lstStyle>
          <a:p>
            <a:fld id="{4F2879CF-F928-43AF-835A-FD3B8360F7F3}" type="datetimeFigureOut">
              <a:rPr lang="en-US" smtClean="0"/>
              <a:t>3/28/2017</a:t>
            </a:fld>
            <a:endParaRPr lang="en-US"/>
          </a:p>
        </p:txBody>
      </p:sp>
      <p:sp>
        <p:nvSpPr>
          <p:cNvPr id="4" name="Footer Placeholder 3"/>
          <p:cNvSpPr>
            <a:spLocks noGrp="1"/>
          </p:cNvSpPr>
          <p:nvPr>
            <p:ph type="ftr" sz="quarter" idx="2"/>
          </p:nvPr>
        </p:nvSpPr>
        <p:spPr>
          <a:xfrm>
            <a:off x="0" y="9119474"/>
            <a:ext cx="3169920" cy="481726"/>
          </a:xfrm>
          <a:prstGeom prst="rect">
            <a:avLst/>
          </a:prstGeom>
        </p:spPr>
        <p:txBody>
          <a:bodyPr vert="horz" lIns="96651" tIns="48325" rIns="96651" bIns="48325"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4"/>
            <a:ext cx="3169920" cy="481726"/>
          </a:xfrm>
          <a:prstGeom prst="rect">
            <a:avLst/>
          </a:prstGeom>
        </p:spPr>
        <p:txBody>
          <a:bodyPr vert="horz" lIns="96651" tIns="48325" rIns="96651" bIns="48325" rtlCol="0" anchor="b"/>
          <a:lstStyle>
            <a:lvl1pPr algn="r">
              <a:defRPr sz="1200"/>
            </a:lvl1pPr>
          </a:lstStyle>
          <a:p>
            <a:fld id="{54978F40-506E-42FE-A6D9-2C186183C397}" type="slidenum">
              <a:rPr lang="en-US" smtClean="0"/>
              <a:t>‹#›</a:t>
            </a:fld>
            <a:endParaRPr lang="en-US"/>
          </a:p>
        </p:txBody>
      </p:sp>
    </p:spTree>
    <p:extLst>
      <p:ext uri="{BB962C8B-B14F-4D97-AF65-F5344CB8AC3E}">
        <p14:creationId xmlns:p14="http://schemas.microsoft.com/office/powerpoint/2010/main" val="2276138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1" tIns="48325" rIns="96651" bIns="48325"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1" tIns="48325" rIns="96651" bIns="48325" rtlCol="0"/>
          <a:lstStyle>
            <a:lvl1pPr algn="r">
              <a:defRPr sz="1200"/>
            </a:lvl1pPr>
          </a:lstStyle>
          <a:p>
            <a:fld id="{BF8EAEDD-768C-49A1-95E7-C7A2A388896E}" type="datetimeFigureOut">
              <a:rPr lang="en-US" smtClean="0"/>
              <a:t>3/28/2017</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1" tIns="48325" rIns="96651" bIns="48325" rtlCol="0" anchor="ctr"/>
          <a:lstStyle/>
          <a:p>
            <a:endParaRPr lang="en-US"/>
          </a:p>
        </p:txBody>
      </p:sp>
      <p:sp>
        <p:nvSpPr>
          <p:cNvPr id="5" name="Notes Placeholder 4"/>
          <p:cNvSpPr>
            <a:spLocks noGrp="1"/>
          </p:cNvSpPr>
          <p:nvPr>
            <p:ph type="body" sz="quarter" idx="3"/>
          </p:nvPr>
        </p:nvSpPr>
        <p:spPr>
          <a:xfrm>
            <a:off x="731521" y="4620578"/>
            <a:ext cx="5852160" cy="3780472"/>
          </a:xfrm>
          <a:prstGeom prst="rect">
            <a:avLst/>
          </a:prstGeom>
        </p:spPr>
        <p:txBody>
          <a:bodyPr vert="horz" lIns="96651" tIns="48325" rIns="96651" bIns="4832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51" tIns="48325" rIns="96651" bIns="48325"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51" tIns="48325" rIns="96651" bIns="48325" rtlCol="0" anchor="b"/>
          <a:lstStyle>
            <a:lvl1pPr algn="r">
              <a:defRPr sz="1200"/>
            </a:lvl1pPr>
          </a:lstStyle>
          <a:p>
            <a:fld id="{2AAB72E8-8E80-4FF0-9A11-E1B3322C522D}" type="slidenum">
              <a:rPr lang="en-US" smtClean="0"/>
              <a:t>‹#›</a:t>
            </a:fld>
            <a:endParaRPr lang="en-US"/>
          </a:p>
        </p:txBody>
      </p:sp>
    </p:spTree>
    <p:extLst>
      <p:ext uri="{BB962C8B-B14F-4D97-AF65-F5344CB8AC3E}">
        <p14:creationId xmlns:p14="http://schemas.microsoft.com/office/powerpoint/2010/main" val="668508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lamoillechamber.com/leadership-lamoille/"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Leadership Lamoille is a leadership program of the Lamoille Region Chamber of Commerce for “today’s managers to become tomorrow’s leaders.” See: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3"/>
              </a:rPr>
              <a:t>https://www.lamoillechamber.com/leadership-lamoille/</a:t>
            </a:r>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 was asked to talk about how to look at the financial statements of a nonprofit organization, from the viewpoint of someone who was considering serving on the board of a nonprofit, or perhaps was already on a board.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eight students in the class worked in healthcare, education, banking, hospitality and energy fields. Most did not have a strong background in accounting.</a:t>
            </a:r>
          </a:p>
        </p:txBody>
      </p:sp>
      <p:sp>
        <p:nvSpPr>
          <p:cNvPr id="4" name="Slide Number Placeholder 3"/>
          <p:cNvSpPr>
            <a:spLocks noGrp="1"/>
          </p:cNvSpPr>
          <p:nvPr>
            <p:ph type="sldNum" sz="quarter" idx="10"/>
          </p:nvPr>
        </p:nvSpPr>
        <p:spPr/>
        <p:txBody>
          <a:bodyPr/>
          <a:lstStyle/>
          <a:p>
            <a:fld id="{2AAB72E8-8E80-4FF0-9A11-E1B3322C522D}" type="slidenum">
              <a:rPr lang="en-US" smtClean="0"/>
              <a:t>1</a:t>
            </a:fld>
            <a:endParaRPr lang="en-US"/>
          </a:p>
        </p:txBody>
      </p:sp>
    </p:spTree>
    <p:extLst>
      <p:ext uri="{BB962C8B-B14F-4D97-AF65-F5344CB8AC3E}">
        <p14:creationId xmlns:p14="http://schemas.microsoft.com/office/powerpoint/2010/main" val="1674869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620578"/>
            <a:ext cx="5852160" cy="3780472"/>
          </a:xfrm>
        </p:spPr>
        <p:txBody>
          <a:bodyPr/>
          <a:lstStyle/>
          <a:p>
            <a:r>
              <a:rPr lang="en-US" dirty="0">
                <a:latin typeface="Arial" panose="020B0604020202020204" pitchFamily="34" charset="0"/>
                <a:ea typeface="Calibri" panose="020F0502020204030204" pitchFamily="34" charset="0"/>
                <a:cs typeface="Times New Roman" panose="02020603050405020304" pitchFamily="18" charset="0"/>
              </a:rPr>
              <a:t>To put things in perspective, consider these three sectors of public life. You likely work in one. </a:t>
            </a:r>
          </a:p>
          <a:p>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cs typeface="Times New Roman" panose="02020603050405020304" pitchFamily="18" charset="0"/>
              </a:rPr>
              <a:t>Each sector is essential:</a:t>
            </a:r>
          </a:p>
          <a:p>
            <a:pPr marL="234475"/>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Government – establishes rules for all, so we don’t have anarchy</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For-profit enterprises – creates money for the other two sectors </a:t>
            </a: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Not-for-profit entities – the other two sectors do not by themselves provide a complete and satisfactory way of life for everyone</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The sectors must work together, but they also have very different roles.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Each sector is noble – no sector is “better” than the others, although there can be bad actors in any sector.</a:t>
            </a:r>
            <a:endParaRPr lang="en-US" sz="1000"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AAB72E8-8E80-4FF0-9A11-E1B3322C522D}" type="slidenum">
              <a:rPr lang="en-US" smtClean="0"/>
              <a:t>2</a:t>
            </a:fld>
            <a:endParaRPr lang="en-US"/>
          </a:p>
        </p:txBody>
      </p:sp>
    </p:spTree>
    <p:extLst>
      <p:ext uri="{BB962C8B-B14F-4D97-AF65-F5344CB8AC3E}">
        <p14:creationId xmlns:p14="http://schemas.microsoft.com/office/powerpoint/2010/main" val="2486077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620578"/>
            <a:ext cx="5852160" cy="3780472"/>
          </a:xfrm>
        </p:spPr>
        <p:txBody>
          <a:bodyPr/>
          <a:lstStyle/>
          <a:p>
            <a:pPr marL="351713" indent="-351713">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Every nonprofit entity has a mission</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This is what distinguishes a nonprofit entity from government or a for-profit enterprise, and one nonprofit from another</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351713" indent="-351713">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Make sure you know it</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Know what you are getting into!</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351713" indent="-351713">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Make sure it is something you believe in</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You’ll probably be asked to help with fundraising</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And to advocate for the mission</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351713" indent="-351713">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Know the people involved – or get to know them</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Make sure you can get along with them</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It probably isn’t going to be a successful venture for you if you don’t</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Don’t spread yourself too thin – there are lots of good causes in the world.</a:t>
            </a:r>
            <a:endParaRPr lang="en-US" sz="1000"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AAB72E8-8E80-4FF0-9A11-E1B3322C522D}" type="slidenum">
              <a:rPr lang="en-US" smtClean="0"/>
              <a:t>3</a:t>
            </a:fld>
            <a:endParaRPr lang="en-US"/>
          </a:p>
        </p:txBody>
      </p:sp>
    </p:spTree>
    <p:extLst>
      <p:ext uri="{BB962C8B-B14F-4D97-AF65-F5344CB8AC3E}">
        <p14:creationId xmlns:p14="http://schemas.microsoft.com/office/powerpoint/2010/main" val="2929861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AB72E8-8E80-4FF0-9A11-E1B3322C522D}" type="slidenum">
              <a:rPr lang="en-US" smtClean="0"/>
              <a:t>4</a:t>
            </a:fld>
            <a:endParaRPr lang="en-US"/>
          </a:p>
        </p:txBody>
      </p:sp>
    </p:spTree>
    <p:extLst>
      <p:ext uri="{BB962C8B-B14F-4D97-AF65-F5344CB8AC3E}">
        <p14:creationId xmlns:p14="http://schemas.microsoft.com/office/powerpoint/2010/main" val="2267169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1" y="4620577"/>
            <a:ext cx="5852160" cy="4062666"/>
          </a:xfrm>
        </p:spPr>
        <p:txBody>
          <a:bodyPr/>
          <a:lstStyle/>
          <a:p>
            <a:pPr marL="351713" indent="-351713">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The board hires the executive director (ED)</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Set salary; need a job description; need performance reviews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If necessary, it is the board’s responsibility to let the ED go</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351713" indent="-351713">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Board: strategy; ED: tactics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Need a strategic plan (board mostly)</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Need budgets and regular reporting (ED mostly)</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351713" indent="-351713">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Duty of due care</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Must perform the job as a reasonable and prudent person would</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Attend meetings, ask questions, understand the answers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351713" indent="-351713">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Duty of obedience</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Act consistent with laws and regulations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Act consistent with charter, bylaws, policies, etc.</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351713" indent="-351713">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Duty of loyalty</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Must not place your personal interests above organization’s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Act honestly and with good faith toward the organization</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351713" indent="-351713">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In general – understand and practice good ethics.</a:t>
            </a:r>
            <a:endParaRPr lang="en-US" sz="1000"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AAB72E8-8E80-4FF0-9A11-E1B3322C522D}" type="slidenum">
              <a:rPr lang="en-US" smtClean="0"/>
              <a:t>5</a:t>
            </a:fld>
            <a:endParaRPr lang="en-US"/>
          </a:p>
        </p:txBody>
      </p:sp>
    </p:spTree>
    <p:extLst>
      <p:ext uri="{BB962C8B-B14F-4D97-AF65-F5344CB8AC3E}">
        <p14:creationId xmlns:p14="http://schemas.microsoft.com/office/powerpoint/2010/main" val="2220103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AB72E8-8E80-4FF0-9A11-E1B3322C522D}" type="slidenum">
              <a:rPr lang="en-US" smtClean="0"/>
              <a:t>6</a:t>
            </a:fld>
            <a:endParaRPr lang="en-US"/>
          </a:p>
        </p:txBody>
      </p:sp>
    </p:spTree>
    <p:extLst>
      <p:ext uri="{BB962C8B-B14F-4D97-AF65-F5344CB8AC3E}">
        <p14:creationId xmlns:p14="http://schemas.microsoft.com/office/powerpoint/2010/main" val="2398379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AB72E8-8E80-4FF0-9A11-E1B3322C522D}" type="slidenum">
              <a:rPr lang="en-US" smtClean="0"/>
              <a:t>7</a:t>
            </a:fld>
            <a:endParaRPr lang="en-US"/>
          </a:p>
        </p:txBody>
      </p:sp>
    </p:spTree>
    <p:extLst>
      <p:ext uri="{BB962C8B-B14F-4D97-AF65-F5344CB8AC3E}">
        <p14:creationId xmlns:p14="http://schemas.microsoft.com/office/powerpoint/2010/main" val="2173966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1713" indent="-351713">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Need to understand the flows in both directions, not just the net.</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Not good enough to say employees went up by two.</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Did we just hire two employees?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Or did we lose 4 employees and hire 6 employees?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351713" indent="-351713">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Need to understand the reasons for the flows.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Why did employees leave?</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Why did the organization hire who it hired?</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Employee turnover can be a sign of problems.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Or opportunities!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351713" indent="-351713">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Need to be able to RECONCILE the beginning and ending stock numbers with the flows.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For example, 10 employees at beginning of year, less 4 employees who left, plus 6 employees who were hired, equals 12 employees at end of year.</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762044" lvl="1" indent="-293094">
              <a:buFont typeface="Wingdings" panose="05000000000000000000" pitchFamily="2" charset="2"/>
              <a:buChar char=""/>
            </a:pPr>
            <a:r>
              <a:rPr lang="en-US" dirty="0">
                <a:latin typeface="Arial" panose="020B0604020202020204" pitchFamily="34" charset="0"/>
                <a:ea typeface="Calibri" panose="020F0502020204030204" pitchFamily="34" charset="0"/>
                <a:cs typeface="Times New Roman" panose="02020603050405020304" pitchFamily="18" charset="0"/>
              </a:rPr>
              <a:t>Sometimes called a </a:t>
            </a:r>
            <a:r>
              <a:rPr lang="en-US" dirty="0" err="1">
                <a:latin typeface="Arial" panose="020B0604020202020204" pitchFamily="34" charset="0"/>
                <a:ea typeface="Calibri" panose="020F0502020204030204" pitchFamily="34" charset="0"/>
                <a:cs typeface="Times New Roman" panose="02020603050405020304" pitchFamily="18" charset="0"/>
              </a:rPr>
              <a:t>rollforward</a:t>
            </a:r>
            <a:r>
              <a:rPr lang="en-US" dirty="0">
                <a:latin typeface="Arial" panose="020B0604020202020204" pitchFamily="34" charset="0"/>
                <a:ea typeface="Calibri" panose="020F0502020204030204" pitchFamily="34" charset="0"/>
                <a:cs typeface="Times New Roman" panose="02020603050405020304" pitchFamily="18" charset="0"/>
              </a:rPr>
              <a:t> analysis.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AAB72E8-8E80-4FF0-9A11-E1B3322C522D}" type="slidenum">
              <a:rPr lang="en-US" smtClean="0"/>
              <a:t>8</a:t>
            </a:fld>
            <a:endParaRPr lang="en-US"/>
          </a:p>
        </p:txBody>
      </p:sp>
    </p:spTree>
    <p:extLst>
      <p:ext uri="{BB962C8B-B14F-4D97-AF65-F5344CB8AC3E}">
        <p14:creationId xmlns:p14="http://schemas.microsoft.com/office/powerpoint/2010/main" val="784276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1713" indent="-351713">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The balance sheet must balance!</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351713" indent="-351713">
              <a:buFont typeface="Symbol" panose="05050102010706020507" pitchFamily="18" charset="2"/>
              <a:buChar char=""/>
            </a:pPr>
            <a:r>
              <a:rPr lang="en-US" dirty="0">
                <a:latin typeface="Arial" panose="020B0604020202020204" pitchFamily="34" charset="0"/>
                <a:ea typeface="Calibri" panose="020F0502020204030204" pitchFamily="34" charset="0"/>
                <a:cs typeface="Times New Roman" panose="02020603050405020304" pitchFamily="18" charset="0"/>
              </a:rPr>
              <a:t>In a business entity, net assets might be called net worth or shareholders’ equity.</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AAB72E8-8E80-4FF0-9A11-E1B3322C522D}" type="slidenum">
              <a:rPr lang="en-US" smtClean="0"/>
              <a:t>9</a:t>
            </a:fld>
            <a:endParaRPr lang="en-US"/>
          </a:p>
        </p:txBody>
      </p:sp>
    </p:spTree>
    <p:extLst>
      <p:ext uri="{BB962C8B-B14F-4D97-AF65-F5344CB8AC3E}">
        <p14:creationId xmlns:p14="http://schemas.microsoft.com/office/powerpoint/2010/main" val="1611580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AB72E8-8E80-4FF0-9A11-E1B3322C522D}" type="slidenum">
              <a:rPr lang="en-US" smtClean="0"/>
              <a:t>10</a:t>
            </a:fld>
            <a:endParaRPr lang="en-US"/>
          </a:p>
        </p:txBody>
      </p:sp>
    </p:spTree>
    <p:extLst>
      <p:ext uri="{BB962C8B-B14F-4D97-AF65-F5344CB8AC3E}">
        <p14:creationId xmlns:p14="http://schemas.microsoft.com/office/powerpoint/2010/main" val="2065637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AB72E8-8E80-4FF0-9A11-E1B3322C522D}" type="slidenum">
              <a:rPr lang="en-US" smtClean="0"/>
              <a:t>11</a:t>
            </a:fld>
            <a:endParaRPr lang="en-US"/>
          </a:p>
        </p:txBody>
      </p:sp>
    </p:spTree>
    <p:extLst>
      <p:ext uri="{BB962C8B-B14F-4D97-AF65-F5344CB8AC3E}">
        <p14:creationId xmlns:p14="http://schemas.microsoft.com/office/powerpoint/2010/main" val="8043178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AB72E8-8E80-4FF0-9A11-E1B3322C522D}" type="slidenum">
              <a:rPr lang="en-US" smtClean="0"/>
              <a:t>12</a:t>
            </a:fld>
            <a:endParaRPr lang="en-US"/>
          </a:p>
        </p:txBody>
      </p:sp>
    </p:spTree>
    <p:extLst>
      <p:ext uri="{BB962C8B-B14F-4D97-AF65-F5344CB8AC3E}">
        <p14:creationId xmlns:p14="http://schemas.microsoft.com/office/powerpoint/2010/main" val="3638298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latin typeface="Arial" panose="020B0604020202020204" pitchFamily="34" charset="0"/>
                <a:ea typeface="Calibri" panose="020F0502020204030204" pitchFamily="34" charset="0"/>
                <a:cs typeface="Times New Roman" panose="02020603050405020304" pitchFamily="18" charset="0"/>
              </a:rPr>
              <a:t>Guidestar</a:t>
            </a:r>
            <a:r>
              <a:rPr lang="en-US" dirty="0">
                <a:latin typeface="Arial" panose="020B0604020202020204" pitchFamily="34" charset="0"/>
                <a:ea typeface="Calibri" panose="020F0502020204030204" pitchFamily="34" charset="0"/>
                <a:cs typeface="Times New Roman" panose="02020603050405020304" pitchFamily="18" charset="0"/>
              </a:rPr>
              <a:t> offers both free and fee services. You can get a lot of information for free. It is easy to create a free account.</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err="1">
                <a:latin typeface="Arial" panose="020B0604020202020204" pitchFamily="34" charset="0"/>
                <a:ea typeface="Calibri" panose="020F0502020204030204" pitchFamily="34" charset="0"/>
                <a:cs typeface="Times New Roman" panose="02020603050405020304" pitchFamily="18" charset="0"/>
              </a:rPr>
              <a:t>Guidestar</a:t>
            </a:r>
            <a:r>
              <a:rPr lang="en-US" dirty="0">
                <a:latin typeface="Arial" panose="020B0604020202020204" pitchFamily="34" charset="0"/>
                <a:ea typeface="Calibri" panose="020F0502020204030204" pitchFamily="34" charset="0"/>
                <a:cs typeface="Times New Roman" panose="02020603050405020304" pitchFamily="18" charset="0"/>
              </a:rPr>
              <a:t> is also useful for personal use if you want to evaluate a charity that you are considering giving money to.</a:t>
            </a:r>
            <a:endParaRPr lang="en-US" sz="1000" dirty="0">
              <a:latin typeface="Arial" panose="020B0604020202020204" pitchFamily="34" charset="0"/>
              <a:ea typeface="Calibri" panose="020F0502020204030204" pitchFamily="34" charset="0"/>
              <a:cs typeface="Times New Roman" panose="02020603050405020304" pitchFamily="18" charset="0"/>
            </a:endParaRPr>
          </a:p>
          <a:p>
            <a:endParaRPr lang="en-US" dirty="0"/>
          </a:p>
          <a:p>
            <a:r>
              <a:rPr lang="en-US" dirty="0">
                <a:latin typeface="Arial" panose="020B0604020202020204" pitchFamily="34" charset="0"/>
                <a:ea typeface="Calibri" panose="020F0502020204030204" pitchFamily="34" charset="0"/>
                <a:cs typeface="Times New Roman" panose="02020603050405020304" pitchFamily="18" charset="0"/>
              </a:rPr>
              <a:t>Many of the 6,059 Vermont nonprofits file Form 990-N and you don’t get much information about them (but you do get a little).</a:t>
            </a:r>
            <a:endParaRPr lang="en-US" sz="1000"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AAB72E8-8E80-4FF0-9A11-E1B3322C522D}" type="slidenum">
              <a:rPr lang="en-US" smtClean="0"/>
              <a:t>13</a:t>
            </a:fld>
            <a:endParaRPr lang="en-US"/>
          </a:p>
        </p:txBody>
      </p:sp>
    </p:spTree>
    <p:extLst>
      <p:ext uri="{BB962C8B-B14F-4D97-AF65-F5344CB8AC3E}">
        <p14:creationId xmlns:p14="http://schemas.microsoft.com/office/powerpoint/2010/main" val="22329334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Also – Schedule A provides a 5-year trend of public support </a:t>
            </a:r>
          </a:p>
        </p:txBody>
      </p:sp>
      <p:sp>
        <p:nvSpPr>
          <p:cNvPr id="4" name="Slide Number Placeholder 3"/>
          <p:cNvSpPr>
            <a:spLocks noGrp="1"/>
          </p:cNvSpPr>
          <p:nvPr>
            <p:ph type="sldNum" sz="quarter" idx="10"/>
          </p:nvPr>
        </p:nvSpPr>
        <p:spPr/>
        <p:txBody>
          <a:bodyPr/>
          <a:lstStyle/>
          <a:p>
            <a:fld id="{2AAB72E8-8E80-4FF0-9A11-E1B3322C522D}" type="slidenum">
              <a:rPr lang="en-US" smtClean="0"/>
              <a:t>14</a:t>
            </a:fld>
            <a:endParaRPr lang="en-US"/>
          </a:p>
        </p:txBody>
      </p:sp>
    </p:spTree>
    <p:extLst>
      <p:ext uri="{BB962C8B-B14F-4D97-AF65-F5344CB8AC3E}">
        <p14:creationId xmlns:p14="http://schemas.microsoft.com/office/powerpoint/2010/main" val="1898186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ea typeface="Calibri" panose="020F0502020204030204" pitchFamily="34" charset="0"/>
                <a:cs typeface="Times New Roman" panose="02020603050405020304" pitchFamily="18" charset="0"/>
              </a:rPr>
              <a:t>Arvin A. Brown Public Library</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Form 990-EZ</a:t>
            </a:r>
            <a:endParaRPr lang="en-US" dirty="0"/>
          </a:p>
        </p:txBody>
      </p:sp>
      <p:sp>
        <p:nvSpPr>
          <p:cNvPr id="4" name="Slide Number Placeholder 3"/>
          <p:cNvSpPr>
            <a:spLocks noGrp="1"/>
          </p:cNvSpPr>
          <p:nvPr>
            <p:ph type="sldNum" sz="quarter" idx="10"/>
          </p:nvPr>
        </p:nvSpPr>
        <p:spPr/>
        <p:txBody>
          <a:bodyPr/>
          <a:lstStyle/>
          <a:p>
            <a:fld id="{2AAB72E8-8E80-4FF0-9A11-E1B3322C522D}" type="slidenum">
              <a:rPr lang="en-US" smtClean="0"/>
              <a:t>15</a:t>
            </a:fld>
            <a:endParaRPr lang="en-US"/>
          </a:p>
        </p:txBody>
      </p:sp>
    </p:spTree>
    <p:extLst>
      <p:ext uri="{BB962C8B-B14F-4D97-AF65-F5344CB8AC3E}">
        <p14:creationId xmlns:p14="http://schemas.microsoft.com/office/powerpoint/2010/main" val="2801033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ea typeface="Calibri" panose="020F0502020204030204" pitchFamily="34" charset="0"/>
                <a:cs typeface="Times New Roman" panose="02020603050405020304" pitchFamily="18" charset="0"/>
              </a:rPr>
              <a:t>Kingdom Animal Shelter, Inc.</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Form 990-EZ</a:t>
            </a:r>
            <a:endParaRPr lang="en-US" sz="1000"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AAB72E8-8E80-4FF0-9A11-E1B3322C522D}" type="slidenum">
              <a:rPr lang="en-US" smtClean="0"/>
              <a:t>16</a:t>
            </a:fld>
            <a:endParaRPr lang="en-US"/>
          </a:p>
        </p:txBody>
      </p:sp>
    </p:spTree>
    <p:extLst>
      <p:ext uri="{BB962C8B-B14F-4D97-AF65-F5344CB8AC3E}">
        <p14:creationId xmlns:p14="http://schemas.microsoft.com/office/powerpoint/2010/main" val="2241707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ea typeface="Calibri" panose="020F0502020204030204" pitchFamily="34" charset="0"/>
                <a:cs typeface="Times New Roman" panose="02020603050405020304" pitchFamily="18" charset="0"/>
              </a:rPr>
              <a:t>Brattleboro Museum &amp; Art Center</a:t>
            </a:r>
            <a:endParaRPr lang="en-US" sz="1000" dirty="0">
              <a:latin typeface="Arial" panose="020B0604020202020204" pitchFamily="34" charset="0"/>
              <a:ea typeface="Calibri" panose="020F0502020204030204" pitchFamily="34" charset="0"/>
              <a:cs typeface="Times New Roman" panose="02020603050405020304" pitchFamily="18" charset="0"/>
            </a:endParaRPr>
          </a:p>
          <a:p>
            <a:r>
              <a:rPr lang="en-US" dirty="0">
                <a:latin typeface="Arial" panose="020B0604020202020204" pitchFamily="34" charset="0"/>
                <a:ea typeface="Calibri" panose="020F0502020204030204" pitchFamily="34" charset="0"/>
                <a:cs typeface="Times New Roman" panose="02020603050405020304" pitchFamily="18" charset="0"/>
              </a:rPr>
              <a:t>Form 990</a:t>
            </a:r>
            <a:endParaRPr lang="en-US" sz="1000"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AAB72E8-8E80-4FF0-9A11-E1B3322C522D}" type="slidenum">
              <a:rPr lang="en-US" smtClean="0"/>
              <a:t>17</a:t>
            </a:fld>
            <a:endParaRPr lang="en-US"/>
          </a:p>
        </p:txBody>
      </p:sp>
    </p:spTree>
    <p:extLst>
      <p:ext uri="{BB962C8B-B14F-4D97-AF65-F5344CB8AC3E}">
        <p14:creationId xmlns:p14="http://schemas.microsoft.com/office/powerpoint/2010/main" val="281122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AB72E8-8E80-4FF0-9A11-E1B3322C522D}" type="slidenum">
              <a:rPr lang="en-US" smtClean="0"/>
              <a:t>18</a:t>
            </a:fld>
            <a:endParaRPr lang="en-US"/>
          </a:p>
        </p:txBody>
      </p:sp>
    </p:spTree>
    <p:extLst>
      <p:ext uri="{BB962C8B-B14F-4D97-AF65-F5344CB8AC3E}">
        <p14:creationId xmlns:p14="http://schemas.microsoft.com/office/powerpoint/2010/main" val="8275094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ea typeface="Calibri" panose="020F0502020204030204" pitchFamily="34" charset="0"/>
                <a:cs typeface="Times New Roman" panose="02020603050405020304" pitchFamily="18" charset="0"/>
              </a:rPr>
              <a:t>I do not have direct experience with United Way, but I understand that they can be a valuable resource in governance matters.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AAB72E8-8E80-4FF0-9A11-E1B3322C522D}" type="slidenum">
              <a:rPr lang="en-US" smtClean="0"/>
              <a:t>19</a:t>
            </a:fld>
            <a:endParaRPr lang="en-US"/>
          </a:p>
        </p:txBody>
      </p:sp>
    </p:spTree>
    <p:extLst>
      <p:ext uri="{BB962C8B-B14F-4D97-AF65-F5344CB8AC3E}">
        <p14:creationId xmlns:p14="http://schemas.microsoft.com/office/powerpoint/2010/main" val="3077593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ea typeface="Calibri" panose="020F0502020204030204" pitchFamily="34" charset="0"/>
                <a:cs typeface="Times New Roman" panose="02020603050405020304" pitchFamily="18" charset="0"/>
              </a:rPr>
              <a:t>The relationship between the ED and the board chair is critical. See panel discussion after lunch.</a:t>
            </a:r>
            <a:endParaRPr lang="en-US" sz="1000"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AAB72E8-8E80-4FF0-9A11-E1B3322C522D}" type="slidenum">
              <a:rPr lang="en-US" smtClean="0"/>
              <a:t>20</a:t>
            </a:fld>
            <a:endParaRPr lang="en-US"/>
          </a:p>
        </p:txBody>
      </p:sp>
    </p:spTree>
    <p:extLst>
      <p:ext uri="{BB962C8B-B14F-4D97-AF65-F5344CB8AC3E}">
        <p14:creationId xmlns:p14="http://schemas.microsoft.com/office/powerpoint/2010/main" val="3050925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DBA3C0AA-2EF8-4D2C-A848-0BEFC0A8B3EB}" type="datetime1">
              <a:rPr lang="en-US" smtClean="0"/>
              <a:t>3/28/2017</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B41214-F7A1-4B02-8876-049F44B79208}" type="datetime1">
              <a:rPr lang="en-US" smtClean="0"/>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593F42-D5C7-4A63-B4A3-B74C12BFFA5E}" type="datetime1">
              <a:rPr lang="en-US" smtClean="0"/>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27EC259-DAD4-4859-A664-D0CAEE4C2CFB}" type="datetime1">
              <a:rPr lang="en-US" smtClean="0"/>
              <a:t>3/28/2017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C5A14D-E320-495E-8019-3E757C3F56FB}" type="datetime1">
              <a:rPr lang="en-US" smtClean="0"/>
              <a:t>3/28/2017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DD3BACF-4A94-497E-985A-A2E0CD5E4F71}" type="datetime1">
              <a:rPr lang="en-US" smtClean="0"/>
              <a:t>3/28/2017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41C45E-A395-4440-A63C-956F80BC1468}" type="datetime1">
              <a:rPr lang="en-US" smtClean="0"/>
              <a:t>3/28/2017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C08B2CF-D396-4CB9-BAF9-BC2DD90B7CB1}" type="datetime1">
              <a:rPr lang="en-US" smtClean="0"/>
              <a:t>3/28/2017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8E83F5B-7E6E-4247-9E97-E29A282C2E59}" type="datetime1">
              <a:rPr lang="en-US" smtClean="0"/>
              <a:t>3/28/2017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C1AF78-E857-4455-AB4B-75B15FC3CC0C}" type="datetime1">
              <a:rPr lang="en-US" smtClean="0"/>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BDBB89-EE83-4BD2-842E-8DB81299CCCC}" type="datetime1">
              <a:rPr lang="en-US" smtClean="0"/>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D0F04978-B9DE-4E68-9353-A32F88AE0727}" type="datetime1">
              <a:rPr lang="en-US" smtClean="0"/>
              <a:t>3/28/2017</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councilofnonprofits.org/tools-resources/board-roles-and-responsibilitie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dirty="0"/>
              <a:t>Financial statements</a:t>
            </a:r>
            <a:br>
              <a:rPr lang="en-US" sz="6600" dirty="0"/>
            </a:br>
            <a:r>
              <a:rPr lang="en-US" sz="4400" dirty="0"/>
              <a:t>and the</a:t>
            </a:r>
            <a:br>
              <a:rPr lang="en-US" dirty="0"/>
            </a:br>
            <a:r>
              <a:rPr lang="en-US" sz="6600" dirty="0"/>
              <a:t>board of directors</a:t>
            </a:r>
          </a:p>
        </p:txBody>
      </p:sp>
      <p:sp>
        <p:nvSpPr>
          <p:cNvPr id="3" name="Subtitle 2"/>
          <p:cNvSpPr>
            <a:spLocks noGrp="1"/>
          </p:cNvSpPr>
          <p:nvPr>
            <p:ph type="subTitle" idx="1"/>
          </p:nvPr>
        </p:nvSpPr>
        <p:spPr/>
        <p:txBody>
          <a:bodyPr>
            <a:noAutofit/>
          </a:bodyPr>
          <a:lstStyle/>
          <a:p>
            <a:r>
              <a:rPr lang="en-US" sz="3000" dirty="0"/>
              <a:t>Leadership  Lamoille</a:t>
            </a:r>
          </a:p>
          <a:p>
            <a:r>
              <a:rPr lang="en-US" sz="3000" dirty="0"/>
              <a:t>March 8, 2017</a:t>
            </a:r>
          </a:p>
          <a:p>
            <a:r>
              <a:rPr lang="en-US" sz="3000" dirty="0"/>
              <a:t>Presented by George Putnam</a:t>
            </a:r>
          </a:p>
        </p:txBody>
      </p:sp>
    </p:spTree>
    <p:extLst>
      <p:ext uri="{BB962C8B-B14F-4D97-AF65-F5344CB8AC3E}">
        <p14:creationId xmlns:p14="http://schemas.microsoft.com/office/powerpoint/2010/main" val="2834773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you are considering serving on the board of directors of a nonprofit</a:t>
            </a:r>
          </a:p>
        </p:txBody>
      </p:sp>
      <p:sp>
        <p:nvSpPr>
          <p:cNvPr id="3" name="Content Placeholder 2"/>
          <p:cNvSpPr>
            <a:spLocks noGrp="1"/>
          </p:cNvSpPr>
          <p:nvPr>
            <p:ph idx="1"/>
          </p:nvPr>
        </p:nvSpPr>
        <p:spPr/>
        <p:txBody>
          <a:bodyPr>
            <a:normAutofit/>
          </a:bodyPr>
          <a:lstStyle/>
          <a:p>
            <a:pPr marL="45720" indent="0">
              <a:buNone/>
            </a:pPr>
            <a:endParaRPr lang="en-US" sz="1600" dirty="0"/>
          </a:p>
          <a:p>
            <a:pPr marL="45720" indent="0">
              <a:buNone/>
            </a:pPr>
            <a:r>
              <a:rPr lang="en-US" sz="3300" dirty="0"/>
              <a:t>Three sectors of public life</a:t>
            </a:r>
          </a:p>
          <a:p>
            <a:r>
              <a:rPr lang="en-US" sz="3300" dirty="0"/>
              <a:t>Government</a:t>
            </a:r>
          </a:p>
          <a:p>
            <a:r>
              <a:rPr lang="en-US" sz="3300" dirty="0"/>
              <a:t>For-profit enterprises</a:t>
            </a:r>
          </a:p>
          <a:p>
            <a:r>
              <a:rPr lang="en-US" sz="3300" dirty="0"/>
              <a:t>Not-for-profit entities</a:t>
            </a:r>
          </a:p>
        </p:txBody>
      </p:sp>
      <p:sp>
        <p:nvSpPr>
          <p:cNvPr id="4" name="Slide Number Placeholder 3"/>
          <p:cNvSpPr>
            <a:spLocks noGrp="1"/>
          </p:cNvSpPr>
          <p:nvPr>
            <p:ph type="sldNum" sz="quarter" idx="12"/>
          </p:nvPr>
        </p:nvSpPr>
        <p:spPr/>
        <p:txBody>
          <a:bodyPr/>
          <a:lstStyle/>
          <a:p>
            <a:fld id="{4FAB73BC-B049-4115-A692-8D63A059BFB8}" type="slidenum">
              <a:rPr lang="en-US" smtClean="0"/>
              <a:t>2</a:t>
            </a:fld>
            <a:endParaRPr lang="en-US" dirty="0"/>
          </a:p>
        </p:txBody>
      </p:sp>
    </p:spTree>
    <p:extLst>
      <p:ext uri="{BB962C8B-B14F-4D97-AF65-F5344CB8AC3E}">
        <p14:creationId xmlns:p14="http://schemas.microsoft.com/office/powerpoint/2010/main" val="3694832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Mission</a:t>
            </a:r>
          </a:p>
        </p:txBody>
      </p:sp>
      <p:sp>
        <p:nvSpPr>
          <p:cNvPr id="3" name="Content Placeholder 2"/>
          <p:cNvSpPr>
            <a:spLocks noGrp="1"/>
          </p:cNvSpPr>
          <p:nvPr>
            <p:ph idx="1"/>
          </p:nvPr>
        </p:nvSpPr>
        <p:spPr/>
        <p:txBody>
          <a:bodyPr>
            <a:normAutofit/>
          </a:bodyPr>
          <a:lstStyle/>
          <a:p>
            <a:r>
              <a:rPr lang="en-US" sz="3300" dirty="0"/>
              <a:t>Every nonprofit entity has a mission</a:t>
            </a:r>
          </a:p>
          <a:p>
            <a:r>
              <a:rPr lang="en-US" sz="3300" dirty="0"/>
              <a:t>Make sure you know it</a:t>
            </a:r>
          </a:p>
          <a:p>
            <a:r>
              <a:rPr lang="en-US" sz="3300" dirty="0"/>
              <a:t>Make sure it is something you believe in</a:t>
            </a:r>
          </a:p>
          <a:p>
            <a:pPr lvl="1">
              <a:buFont typeface="Wingdings" panose="05000000000000000000" pitchFamily="2" charset="2"/>
              <a:buChar char="Ø"/>
            </a:pPr>
            <a:r>
              <a:rPr lang="en-US" sz="3100" dirty="0"/>
              <a:t>You’ll probably be asked to help with fundraising</a:t>
            </a:r>
          </a:p>
          <a:p>
            <a:r>
              <a:rPr lang="en-US" sz="3300" dirty="0"/>
              <a:t>Know the players (or get to know them)</a:t>
            </a:r>
          </a:p>
          <a:p>
            <a:pPr lvl="1">
              <a:buFont typeface="Wingdings" panose="05000000000000000000" pitchFamily="2" charset="2"/>
              <a:buChar char="Ø"/>
            </a:pPr>
            <a:r>
              <a:rPr lang="en-US" sz="3100" dirty="0"/>
              <a:t>The other directors, executive director, key staff</a:t>
            </a:r>
          </a:p>
        </p:txBody>
      </p:sp>
      <p:sp>
        <p:nvSpPr>
          <p:cNvPr id="4" name="Slide Number Placeholder 3"/>
          <p:cNvSpPr>
            <a:spLocks noGrp="1"/>
          </p:cNvSpPr>
          <p:nvPr>
            <p:ph type="sldNum" sz="quarter" idx="12"/>
          </p:nvPr>
        </p:nvSpPr>
        <p:spPr/>
        <p:txBody>
          <a:bodyPr/>
          <a:lstStyle/>
          <a:p>
            <a:fld id="{4FAB73BC-B049-4115-A692-8D63A059BFB8}" type="slidenum">
              <a:rPr lang="en-US" smtClean="0"/>
              <a:t>3</a:t>
            </a:fld>
            <a:endParaRPr lang="en-US" dirty="0"/>
          </a:p>
        </p:txBody>
      </p:sp>
    </p:spTree>
    <p:extLst>
      <p:ext uri="{BB962C8B-B14F-4D97-AF65-F5344CB8AC3E}">
        <p14:creationId xmlns:p14="http://schemas.microsoft.com/office/powerpoint/2010/main" val="3077209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Boards in general (a quote)</a:t>
            </a:r>
          </a:p>
        </p:txBody>
      </p:sp>
      <p:sp>
        <p:nvSpPr>
          <p:cNvPr id="3" name="Content Placeholder 2"/>
          <p:cNvSpPr>
            <a:spLocks noGrp="1"/>
          </p:cNvSpPr>
          <p:nvPr>
            <p:ph idx="1"/>
          </p:nvPr>
        </p:nvSpPr>
        <p:spPr/>
        <p:txBody>
          <a:bodyPr>
            <a:normAutofit fontScale="85000" lnSpcReduction="20000"/>
          </a:bodyPr>
          <a:lstStyle/>
          <a:p>
            <a:pPr marL="45720" indent="0">
              <a:buNone/>
            </a:pPr>
            <a:r>
              <a:rPr lang="en-US" sz="3300" dirty="0"/>
              <a:t>“…rather than steer the boat by managing day-to-day operations, board members provide </a:t>
            </a:r>
            <a:r>
              <a:rPr lang="en-US" sz="3300" i="1" dirty="0"/>
              <a:t>foresight</a:t>
            </a:r>
            <a:r>
              <a:rPr lang="en-US" sz="3300" dirty="0"/>
              <a:t>, </a:t>
            </a:r>
            <a:r>
              <a:rPr lang="en-US" sz="3300" i="1" dirty="0"/>
              <a:t>oversight</a:t>
            </a:r>
            <a:r>
              <a:rPr lang="en-US" sz="3300" dirty="0"/>
              <a:t>, and </a:t>
            </a:r>
            <a:r>
              <a:rPr lang="en-US" sz="3300" i="1" dirty="0"/>
              <a:t>insight</a:t>
            </a:r>
            <a:r>
              <a:rPr lang="en-US" sz="3300" dirty="0"/>
              <a:t>: think of them as up in the crow's nest scanning the horizon for signs of storms or rainbows to explore, perhaps with a pot of gold at the end! Yes, board members - your role as stewards of the nonprofits DOES involve fundraising. And...at the National Council of Nonprofits we are big promoters of the important role board members play as advocates for the nonprofit's mission.”</a:t>
            </a:r>
          </a:p>
          <a:p>
            <a:pPr marL="45720" indent="0">
              <a:buNone/>
            </a:pPr>
            <a:r>
              <a:rPr lang="en-US" sz="3300" dirty="0"/>
              <a:t>Source: National Council of Nonprofits</a:t>
            </a:r>
          </a:p>
          <a:p>
            <a:pPr marL="45720" indent="0">
              <a:buNone/>
            </a:pPr>
            <a:r>
              <a:rPr lang="en-US" sz="3300" dirty="0">
                <a:hlinkClick r:id="rId3"/>
              </a:rPr>
              <a:t>https://www.councilofnonprofits.org/tools-resources/board-roles-and-responsibilities</a:t>
            </a:r>
            <a:r>
              <a:rPr lang="en-US" sz="3300" dirty="0"/>
              <a:t> </a:t>
            </a:r>
          </a:p>
        </p:txBody>
      </p:sp>
      <p:sp>
        <p:nvSpPr>
          <p:cNvPr id="4" name="Slide Number Placeholder 3"/>
          <p:cNvSpPr>
            <a:spLocks noGrp="1"/>
          </p:cNvSpPr>
          <p:nvPr>
            <p:ph type="sldNum" sz="quarter" idx="12"/>
          </p:nvPr>
        </p:nvSpPr>
        <p:spPr/>
        <p:txBody>
          <a:bodyPr/>
          <a:lstStyle/>
          <a:p>
            <a:fld id="{4FAB73BC-B049-4115-A692-8D63A059BFB8}" type="slidenum">
              <a:rPr lang="en-US" smtClean="0"/>
              <a:t>4</a:t>
            </a:fld>
            <a:endParaRPr lang="en-US" dirty="0"/>
          </a:p>
        </p:txBody>
      </p:sp>
    </p:spTree>
    <p:extLst>
      <p:ext uri="{BB962C8B-B14F-4D97-AF65-F5344CB8AC3E}">
        <p14:creationId xmlns:p14="http://schemas.microsoft.com/office/powerpoint/2010/main" val="111521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Boards in general</a:t>
            </a:r>
          </a:p>
        </p:txBody>
      </p:sp>
      <p:sp>
        <p:nvSpPr>
          <p:cNvPr id="3" name="Content Placeholder 2"/>
          <p:cNvSpPr>
            <a:spLocks noGrp="1"/>
          </p:cNvSpPr>
          <p:nvPr>
            <p:ph idx="1"/>
          </p:nvPr>
        </p:nvSpPr>
        <p:spPr/>
        <p:txBody>
          <a:bodyPr>
            <a:normAutofit/>
          </a:bodyPr>
          <a:lstStyle/>
          <a:p>
            <a:r>
              <a:rPr lang="en-US" sz="3300" dirty="0"/>
              <a:t>Hire the executive director (ED)</a:t>
            </a:r>
          </a:p>
          <a:p>
            <a:r>
              <a:rPr lang="en-US" sz="3300" dirty="0"/>
              <a:t>Board: strategy; ED: tactics</a:t>
            </a:r>
          </a:p>
          <a:p>
            <a:r>
              <a:rPr lang="en-US" sz="3300" dirty="0"/>
              <a:t>Duty of due care</a:t>
            </a:r>
          </a:p>
          <a:p>
            <a:r>
              <a:rPr lang="en-US" sz="3300" dirty="0"/>
              <a:t>Duty of obedience</a:t>
            </a:r>
          </a:p>
          <a:p>
            <a:r>
              <a:rPr lang="en-US" sz="3300" dirty="0"/>
              <a:t>Duty of loyalty</a:t>
            </a:r>
          </a:p>
        </p:txBody>
      </p:sp>
      <p:sp>
        <p:nvSpPr>
          <p:cNvPr id="4" name="Slide Number Placeholder 3"/>
          <p:cNvSpPr>
            <a:spLocks noGrp="1"/>
          </p:cNvSpPr>
          <p:nvPr>
            <p:ph type="sldNum" sz="quarter" idx="12"/>
          </p:nvPr>
        </p:nvSpPr>
        <p:spPr/>
        <p:txBody>
          <a:bodyPr/>
          <a:lstStyle/>
          <a:p>
            <a:fld id="{4FAB73BC-B049-4115-A692-8D63A059BFB8}" type="slidenum">
              <a:rPr lang="en-US" smtClean="0"/>
              <a:t>5</a:t>
            </a:fld>
            <a:endParaRPr lang="en-US" dirty="0"/>
          </a:p>
        </p:txBody>
      </p:sp>
    </p:spTree>
    <p:extLst>
      <p:ext uri="{BB962C8B-B14F-4D97-AF65-F5344CB8AC3E}">
        <p14:creationId xmlns:p14="http://schemas.microsoft.com/office/powerpoint/2010/main" val="2487487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Nonprofit vs. tax-exempt</a:t>
            </a:r>
          </a:p>
        </p:txBody>
      </p:sp>
      <p:sp>
        <p:nvSpPr>
          <p:cNvPr id="3" name="Content Placeholder 2"/>
          <p:cNvSpPr>
            <a:spLocks noGrp="1"/>
          </p:cNvSpPr>
          <p:nvPr>
            <p:ph idx="1"/>
          </p:nvPr>
        </p:nvSpPr>
        <p:spPr/>
        <p:txBody>
          <a:bodyPr>
            <a:normAutofit fontScale="92500" lnSpcReduction="20000"/>
          </a:bodyPr>
          <a:lstStyle/>
          <a:p>
            <a:r>
              <a:rPr lang="en-US" sz="3300" dirty="0"/>
              <a:t>“Nonprofit” is a state concept</a:t>
            </a:r>
          </a:p>
          <a:p>
            <a:pPr lvl="1">
              <a:buFont typeface="Wingdings" panose="05000000000000000000" pitchFamily="2" charset="2"/>
              <a:buChar char="Ø"/>
            </a:pPr>
            <a:r>
              <a:rPr lang="en-US" sz="2900" dirty="0"/>
              <a:t>Usually organized as a nonprofit corporation under state law</a:t>
            </a:r>
          </a:p>
          <a:p>
            <a:pPr lvl="1">
              <a:buFont typeface="Wingdings" panose="05000000000000000000" pitchFamily="2" charset="2"/>
              <a:buChar char="Ø"/>
            </a:pPr>
            <a:r>
              <a:rPr lang="en-US" sz="2900" dirty="0"/>
              <a:t>E.g., </a:t>
            </a:r>
            <a:r>
              <a:rPr lang="en-US" sz="3200" dirty="0"/>
              <a:t>11B V.S.A. § 3.01</a:t>
            </a:r>
            <a:endParaRPr lang="en-US" sz="2900" dirty="0"/>
          </a:p>
          <a:p>
            <a:pPr lvl="1">
              <a:buFont typeface="Wingdings" panose="05000000000000000000" pitchFamily="2" charset="2"/>
              <a:buChar char="Ø"/>
            </a:pPr>
            <a:r>
              <a:rPr lang="en-US" sz="2900" dirty="0"/>
              <a:t>See Vermont Secretary of State and Tax Department websites</a:t>
            </a:r>
            <a:endParaRPr lang="en-US" dirty="0"/>
          </a:p>
          <a:p>
            <a:r>
              <a:rPr lang="en-US" sz="3300" dirty="0"/>
              <a:t>“Tax-exempt” is a federal concept (IRS)</a:t>
            </a:r>
          </a:p>
          <a:p>
            <a:pPr lvl="1">
              <a:buFont typeface="Wingdings" panose="05000000000000000000" pitchFamily="2" charset="2"/>
              <a:buChar char="Ø"/>
            </a:pPr>
            <a:r>
              <a:rPr lang="en-US" sz="2900" dirty="0"/>
              <a:t>E.g., 26 U.S.C. § 501(c)(3)</a:t>
            </a:r>
          </a:p>
          <a:p>
            <a:pPr lvl="1">
              <a:buFont typeface="Wingdings" panose="05000000000000000000" pitchFamily="2" charset="2"/>
              <a:buChar char="Ø"/>
            </a:pPr>
            <a:r>
              <a:rPr lang="en-US" sz="2900" dirty="0"/>
              <a:t>See IRS Publication 557</a:t>
            </a:r>
          </a:p>
          <a:p>
            <a:r>
              <a:rPr lang="en-US" sz="3300" dirty="0"/>
              <a:t>Need to file paperwork with both VT and IRS</a:t>
            </a:r>
          </a:p>
          <a:p>
            <a:r>
              <a:rPr lang="en-US" sz="3300" dirty="0"/>
              <a:t>Consult a lawyer</a:t>
            </a:r>
          </a:p>
          <a:p>
            <a:endParaRPr lang="en-US" sz="3300" dirty="0"/>
          </a:p>
        </p:txBody>
      </p:sp>
      <p:sp>
        <p:nvSpPr>
          <p:cNvPr id="4" name="Slide Number Placeholder 3"/>
          <p:cNvSpPr>
            <a:spLocks noGrp="1"/>
          </p:cNvSpPr>
          <p:nvPr>
            <p:ph type="sldNum" sz="quarter" idx="12"/>
          </p:nvPr>
        </p:nvSpPr>
        <p:spPr/>
        <p:txBody>
          <a:bodyPr/>
          <a:lstStyle/>
          <a:p>
            <a:fld id="{4FAB73BC-B049-4115-A692-8D63A059BFB8}" type="slidenum">
              <a:rPr lang="en-US" smtClean="0"/>
              <a:t>6</a:t>
            </a:fld>
            <a:endParaRPr lang="en-US" dirty="0"/>
          </a:p>
        </p:txBody>
      </p:sp>
    </p:spTree>
    <p:extLst>
      <p:ext uri="{BB962C8B-B14F-4D97-AF65-F5344CB8AC3E}">
        <p14:creationId xmlns:p14="http://schemas.microsoft.com/office/powerpoint/2010/main" val="2751612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concepts – stocks and flows</a:t>
            </a:r>
          </a:p>
        </p:txBody>
      </p:sp>
      <p:sp>
        <p:nvSpPr>
          <p:cNvPr id="3" name="Content Placeholder 2"/>
          <p:cNvSpPr>
            <a:spLocks noGrp="1"/>
          </p:cNvSpPr>
          <p:nvPr>
            <p:ph idx="1"/>
          </p:nvPr>
        </p:nvSpPr>
        <p:spPr>
          <a:ln w="28575"/>
        </p:spPr>
        <p:style>
          <a:lnRef idx="2">
            <a:schemeClr val="accent2"/>
          </a:lnRef>
          <a:fillRef idx="1">
            <a:schemeClr val="lt1"/>
          </a:fillRef>
          <a:effectRef idx="0">
            <a:schemeClr val="accent2"/>
          </a:effectRef>
          <a:fontRef idx="minor">
            <a:schemeClr val="dk1"/>
          </a:fontRef>
        </p:style>
        <p:txBody>
          <a:bodyPr>
            <a:normAutofit/>
          </a:bodyPr>
          <a:lstStyle/>
          <a:p>
            <a:pPr marL="45720" indent="0">
              <a:buNone/>
            </a:pPr>
            <a:r>
              <a:rPr lang="en-US" sz="3300" dirty="0"/>
              <a:t>Stocks – what exists at a point in time (“take stock”)</a:t>
            </a:r>
          </a:p>
          <a:p>
            <a:pPr marL="45720" indent="0">
              <a:buNone/>
            </a:pPr>
            <a:r>
              <a:rPr lang="en-US" sz="3300" dirty="0"/>
              <a:t>Flows – what happens during a period of time</a:t>
            </a:r>
          </a:p>
          <a:p>
            <a:pPr marL="45720" indent="0">
              <a:buNone/>
            </a:pPr>
            <a:endParaRPr lang="en-US" sz="3300" dirty="0"/>
          </a:p>
          <a:p>
            <a:pPr marL="45720" indent="0">
              <a:buNone/>
            </a:pPr>
            <a:endParaRPr lang="en-US" sz="3300" dirty="0"/>
          </a:p>
        </p:txBody>
      </p:sp>
      <p:sp>
        <p:nvSpPr>
          <p:cNvPr id="4" name="Slide Number Placeholder 3"/>
          <p:cNvSpPr>
            <a:spLocks noGrp="1"/>
          </p:cNvSpPr>
          <p:nvPr>
            <p:ph type="sldNum" sz="quarter" idx="12"/>
          </p:nvPr>
        </p:nvSpPr>
        <p:spPr/>
        <p:txBody>
          <a:bodyPr/>
          <a:lstStyle/>
          <a:p>
            <a:fld id="{4FAB73BC-B049-4115-A692-8D63A059BFB8}" type="slidenum">
              <a:rPr lang="en-US" smtClean="0"/>
              <a:t>7</a:t>
            </a:fld>
            <a:endParaRPr lang="en-US" dirty="0"/>
          </a:p>
        </p:txBody>
      </p:sp>
      <p:cxnSp>
        <p:nvCxnSpPr>
          <p:cNvPr id="6" name="Straight Arrow Connector 5"/>
          <p:cNvCxnSpPr/>
          <p:nvPr/>
        </p:nvCxnSpPr>
        <p:spPr>
          <a:xfrm flipV="1">
            <a:off x="1510748" y="3922643"/>
            <a:ext cx="8958469" cy="13253"/>
          </a:xfrm>
          <a:prstGeom prst="straightConnector1">
            <a:avLst/>
          </a:prstGeom>
          <a:ln w="76200" cap="flat" cmpd="sng" algn="ctr">
            <a:solidFill>
              <a:schemeClr val="accent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grpSp>
        <p:nvGrpSpPr>
          <p:cNvPr id="9" name="Group 8"/>
          <p:cNvGrpSpPr/>
          <p:nvPr/>
        </p:nvGrpSpPr>
        <p:grpSpPr>
          <a:xfrm>
            <a:off x="1722118" y="4426226"/>
            <a:ext cx="1285461" cy="1356834"/>
            <a:chOff x="1722118" y="4426226"/>
            <a:chExt cx="1285461" cy="1356834"/>
          </a:xfrm>
        </p:grpSpPr>
        <p:sp>
          <p:nvSpPr>
            <p:cNvPr id="7" name="Arrow: Up 6"/>
            <p:cNvSpPr/>
            <p:nvPr/>
          </p:nvSpPr>
          <p:spPr>
            <a:xfrm>
              <a:off x="2319130" y="4426226"/>
              <a:ext cx="45719" cy="543339"/>
            </a:xfrm>
            <a:prstGeom prst="upArrow">
              <a:avLst/>
            </a:prstGeom>
            <a:ln w="7620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Box 7"/>
            <p:cNvSpPr txBox="1"/>
            <p:nvPr/>
          </p:nvSpPr>
          <p:spPr>
            <a:xfrm>
              <a:off x="1722118" y="5136729"/>
              <a:ext cx="1285461" cy="646331"/>
            </a:xfrm>
            <a:prstGeom prst="rect">
              <a:avLst/>
            </a:prstGeom>
            <a:noFill/>
          </p:spPr>
          <p:txBody>
            <a:bodyPr wrap="square" rtlCol="0">
              <a:spAutoFit/>
            </a:bodyPr>
            <a:lstStyle/>
            <a:p>
              <a:pPr algn="ctr"/>
              <a:r>
                <a:rPr lang="en-US" sz="3600" dirty="0"/>
                <a:t>Stock</a:t>
              </a:r>
            </a:p>
          </p:txBody>
        </p:sp>
      </p:grpSp>
      <p:grpSp>
        <p:nvGrpSpPr>
          <p:cNvPr id="10" name="Group 9"/>
          <p:cNvGrpSpPr/>
          <p:nvPr/>
        </p:nvGrpSpPr>
        <p:grpSpPr>
          <a:xfrm>
            <a:off x="8897177" y="4426226"/>
            <a:ext cx="1285461" cy="1356834"/>
            <a:chOff x="1722118" y="4426226"/>
            <a:chExt cx="1285461" cy="1356834"/>
          </a:xfrm>
        </p:grpSpPr>
        <p:sp>
          <p:nvSpPr>
            <p:cNvPr id="11" name="Arrow: Up 10"/>
            <p:cNvSpPr/>
            <p:nvPr/>
          </p:nvSpPr>
          <p:spPr>
            <a:xfrm>
              <a:off x="2319130" y="4426226"/>
              <a:ext cx="45719" cy="543339"/>
            </a:xfrm>
            <a:prstGeom prst="upArrow">
              <a:avLst/>
            </a:prstGeom>
            <a:ln w="7620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TextBox 11"/>
            <p:cNvSpPr txBox="1"/>
            <p:nvPr/>
          </p:nvSpPr>
          <p:spPr>
            <a:xfrm>
              <a:off x="1722118" y="5136729"/>
              <a:ext cx="1285461" cy="646331"/>
            </a:xfrm>
            <a:prstGeom prst="rect">
              <a:avLst/>
            </a:prstGeom>
            <a:noFill/>
          </p:spPr>
          <p:txBody>
            <a:bodyPr wrap="square" rtlCol="0">
              <a:spAutoFit/>
            </a:bodyPr>
            <a:lstStyle/>
            <a:p>
              <a:pPr algn="ctr"/>
              <a:r>
                <a:rPr lang="en-US" sz="3600" dirty="0"/>
                <a:t>Stock</a:t>
              </a:r>
            </a:p>
          </p:txBody>
        </p:sp>
      </p:grpSp>
      <p:sp>
        <p:nvSpPr>
          <p:cNvPr id="13" name="Arrow: Right 12"/>
          <p:cNvSpPr/>
          <p:nvPr/>
        </p:nvSpPr>
        <p:spPr>
          <a:xfrm>
            <a:off x="2984720" y="4426226"/>
            <a:ext cx="5889598" cy="145774"/>
          </a:xfrm>
          <a:prstGeom prst="rightArrow">
            <a:avLst/>
          </a:prstGeom>
          <a:ln w="3810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n w="57150">
                <a:solidFill>
                  <a:schemeClr val="tx1"/>
                </a:solidFill>
              </a:ln>
              <a:solidFill>
                <a:schemeClr val="tx1"/>
              </a:solidFill>
            </a:endParaRPr>
          </a:p>
        </p:txBody>
      </p:sp>
      <p:sp>
        <p:nvSpPr>
          <p:cNvPr id="14" name="TextBox 13"/>
          <p:cNvSpPr txBox="1"/>
          <p:nvPr/>
        </p:nvSpPr>
        <p:spPr>
          <a:xfrm>
            <a:off x="5217459" y="4813563"/>
            <a:ext cx="1129553" cy="646331"/>
          </a:xfrm>
          <a:prstGeom prst="rect">
            <a:avLst/>
          </a:prstGeom>
          <a:noFill/>
        </p:spPr>
        <p:txBody>
          <a:bodyPr wrap="square" rtlCol="0">
            <a:spAutoFit/>
          </a:bodyPr>
          <a:lstStyle/>
          <a:p>
            <a:pPr algn="ctr"/>
            <a:r>
              <a:rPr lang="en-US" sz="3600" dirty="0"/>
              <a:t>Flow</a:t>
            </a:r>
          </a:p>
        </p:txBody>
      </p:sp>
      <p:sp>
        <p:nvSpPr>
          <p:cNvPr id="16" name="TextBox 15"/>
          <p:cNvSpPr txBox="1"/>
          <p:nvPr/>
        </p:nvSpPr>
        <p:spPr>
          <a:xfrm>
            <a:off x="9494189" y="3261369"/>
            <a:ext cx="1177399" cy="600164"/>
          </a:xfrm>
          <a:prstGeom prst="rect">
            <a:avLst/>
          </a:prstGeom>
          <a:noFill/>
        </p:spPr>
        <p:txBody>
          <a:bodyPr wrap="square" rtlCol="0">
            <a:spAutoFit/>
          </a:bodyPr>
          <a:lstStyle/>
          <a:p>
            <a:pPr algn="ctr"/>
            <a:r>
              <a:rPr lang="en-US" sz="3300" dirty="0">
                <a:solidFill>
                  <a:schemeClr val="accent1"/>
                </a:solidFill>
              </a:rPr>
              <a:t>Time</a:t>
            </a:r>
          </a:p>
        </p:txBody>
      </p:sp>
      <p:cxnSp>
        <p:nvCxnSpPr>
          <p:cNvPr id="18" name="Straight Connector 17"/>
          <p:cNvCxnSpPr/>
          <p:nvPr/>
        </p:nvCxnSpPr>
        <p:spPr>
          <a:xfrm>
            <a:off x="2349569" y="3830547"/>
            <a:ext cx="0" cy="18603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a:off x="9494189" y="3829627"/>
            <a:ext cx="0" cy="186032"/>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5173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Stocks and flows – two examples</a:t>
            </a:r>
          </a:p>
        </p:txBody>
      </p:sp>
      <p:sp>
        <p:nvSpPr>
          <p:cNvPr id="3" name="Content Placeholder 2"/>
          <p:cNvSpPr>
            <a:spLocks noGrp="1"/>
          </p:cNvSpPr>
          <p:nvPr>
            <p:ph idx="1"/>
          </p:nvPr>
        </p:nvSpPr>
        <p:spPr/>
        <p:txBody>
          <a:bodyPr>
            <a:normAutofit fontScale="92500"/>
          </a:bodyPr>
          <a:lstStyle/>
          <a:p>
            <a:r>
              <a:rPr lang="en-US" sz="3300" dirty="0"/>
              <a:t>Number of employees</a:t>
            </a:r>
          </a:p>
          <a:p>
            <a:pPr lvl="1">
              <a:buFont typeface="Wingdings" panose="05000000000000000000" pitchFamily="2" charset="2"/>
              <a:buChar char="Ø"/>
            </a:pPr>
            <a:r>
              <a:rPr lang="en-US" sz="3100" dirty="0"/>
              <a:t>10 at beginning of year (stock)</a:t>
            </a:r>
          </a:p>
          <a:p>
            <a:pPr lvl="1">
              <a:buFont typeface="Wingdings" panose="05000000000000000000" pitchFamily="2" charset="2"/>
              <a:buChar char="Ø"/>
            </a:pPr>
            <a:r>
              <a:rPr lang="en-US" sz="3100" dirty="0"/>
              <a:t>12 at end of year (stock)</a:t>
            </a:r>
          </a:p>
          <a:p>
            <a:pPr lvl="1">
              <a:buFont typeface="Wingdings" panose="05000000000000000000" pitchFamily="2" charset="2"/>
              <a:buChar char="Ø"/>
            </a:pPr>
            <a:r>
              <a:rPr lang="en-US" sz="3100" dirty="0"/>
              <a:t>How many employees came and went during year? (flows)</a:t>
            </a:r>
          </a:p>
          <a:p>
            <a:r>
              <a:rPr lang="en-US" sz="3300" dirty="0"/>
              <a:t>Check book</a:t>
            </a:r>
          </a:p>
          <a:p>
            <a:pPr lvl="1">
              <a:buFont typeface="Wingdings" panose="05000000000000000000" pitchFamily="2" charset="2"/>
              <a:buChar char="Ø"/>
            </a:pPr>
            <a:r>
              <a:rPr lang="en-US" sz="3100" dirty="0"/>
              <a:t>$500 at beginning of year (stock)</a:t>
            </a:r>
          </a:p>
          <a:p>
            <a:pPr lvl="1">
              <a:buFont typeface="Wingdings" panose="05000000000000000000" pitchFamily="2" charset="2"/>
              <a:buChar char="Ø"/>
            </a:pPr>
            <a:r>
              <a:rPr lang="en-US" sz="3100" dirty="0"/>
              <a:t>$100 at end of year (stock)</a:t>
            </a:r>
          </a:p>
          <a:p>
            <a:pPr lvl="1">
              <a:buFont typeface="Wingdings" panose="05000000000000000000" pitchFamily="2" charset="2"/>
              <a:buChar char="Ø"/>
            </a:pPr>
            <a:r>
              <a:rPr lang="en-US" sz="3100" dirty="0"/>
              <a:t>How much money came and went during year? (flows)</a:t>
            </a:r>
          </a:p>
        </p:txBody>
      </p:sp>
      <p:sp>
        <p:nvSpPr>
          <p:cNvPr id="4" name="Slide Number Placeholder 3"/>
          <p:cNvSpPr>
            <a:spLocks noGrp="1"/>
          </p:cNvSpPr>
          <p:nvPr>
            <p:ph type="sldNum" sz="quarter" idx="12"/>
          </p:nvPr>
        </p:nvSpPr>
        <p:spPr/>
        <p:txBody>
          <a:bodyPr/>
          <a:lstStyle/>
          <a:p>
            <a:fld id="{4FAB73BC-B049-4115-A692-8D63A059BFB8}" type="slidenum">
              <a:rPr lang="en-US" smtClean="0"/>
              <a:t>8</a:t>
            </a:fld>
            <a:endParaRPr lang="en-US" dirty="0"/>
          </a:p>
        </p:txBody>
      </p:sp>
    </p:spTree>
    <p:extLst>
      <p:ext uri="{BB962C8B-B14F-4D97-AF65-F5344CB8AC3E}">
        <p14:creationId xmlns:p14="http://schemas.microsoft.com/office/powerpoint/2010/main" val="3699430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balance sheet – a stock statement</a:t>
            </a:r>
          </a:p>
        </p:txBody>
      </p:sp>
      <p:sp>
        <p:nvSpPr>
          <p:cNvPr id="3" name="Content Placeholder 2"/>
          <p:cNvSpPr>
            <a:spLocks noGrp="1"/>
          </p:cNvSpPr>
          <p:nvPr>
            <p:ph idx="1"/>
          </p:nvPr>
        </p:nvSpPr>
        <p:spPr>
          <a:xfrm>
            <a:off x="1143000" y="2057400"/>
            <a:ext cx="10690412" cy="4038600"/>
          </a:xfrm>
        </p:spPr>
        <p:txBody>
          <a:bodyPr>
            <a:normAutofit/>
          </a:bodyPr>
          <a:lstStyle/>
          <a:p>
            <a:r>
              <a:rPr lang="en-US" sz="3300" dirty="0"/>
              <a:t>Assets</a:t>
            </a:r>
          </a:p>
          <a:p>
            <a:pPr lvl="1">
              <a:buFont typeface="Wingdings" panose="05000000000000000000" pitchFamily="2" charset="2"/>
              <a:buChar char="Ø"/>
            </a:pPr>
            <a:r>
              <a:rPr lang="en-US" sz="3100" dirty="0"/>
              <a:t>What you own</a:t>
            </a:r>
          </a:p>
          <a:p>
            <a:pPr lvl="1">
              <a:buFont typeface="Wingdings" panose="05000000000000000000" pitchFamily="2" charset="2"/>
              <a:buChar char="Ø"/>
            </a:pPr>
            <a:r>
              <a:rPr lang="en-US" sz="3100" dirty="0"/>
              <a:t>Examples: cash, buildings, equipment, inventory, receivables</a:t>
            </a:r>
          </a:p>
          <a:p>
            <a:r>
              <a:rPr lang="en-US" sz="3300" dirty="0"/>
              <a:t>Liabilities</a:t>
            </a:r>
          </a:p>
          <a:p>
            <a:pPr lvl="1">
              <a:buFont typeface="Wingdings" panose="05000000000000000000" pitchFamily="2" charset="2"/>
              <a:buChar char="Ø"/>
            </a:pPr>
            <a:r>
              <a:rPr lang="en-US" sz="3100" dirty="0"/>
              <a:t>What you owe</a:t>
            </a:r>
          </a:p>
          <a:p>
            <a:pPr lvl="1">
              <a:buFont typeface="Wingdings" panose="05000000000000000000" pitchFamily="2" charset="2"/>
              <a:buChar char="Ø"/>
            </a:pPr>
            <a:r>
              <a:rPr lang="en-US" sz="3100" dirty="0"/>
              <a:t>Examples: loans, bills not paid, payroll &amp; benefits, taxes</a:t>
            </a:r>
          </a:p>
          <a:p>
            <a:r>
              <a:rPr lang="en-US" sz="3300" dirty="0"/>
              <a:t>Assets – liabilities = net assets</a:t>
            </a:r>
          </a:p>
        </p:txBody>
      </p:sp>
      <p:sp>
        <p:nvSpPr>
          <p:cNvPr id="4" name="Slide Number Placeholder 3"/>
          <p:cNvSpPr>
            <a:spLocks noGrp="1"/>
          </p:cNvSpPr>
          <p:nvPr>
            <p:ph type="sldNum" sz="quarter" idx="12"/>
          </p:nvPr>
        </p:nvSpPr>
        <p:spPr/>
        <p:txBody>
          <a:bodyPr/>
          <a:lstStyle/>
          <a:p>
            <a:fld id="{4FAB73BC-B049-4115-A692-8D63A059BFB8}" type="slidenum">
              <a:rPr lang="en-US" smtClean="0"/>
              <a:t>9</a:t>
            </a:fld>
            <a:endParaRPr lang="en-US" dirty="0"/>
          </a:p>
        </p:txBody>
      </p:sp>
    </p:spTree>
    <p:extLst>
      <p:ext uri="{BB962C8B-B14F-4D97-AF65-F5344CB8AC3E}">
        <p14:creationId xmlns:p14="http://schemas.microsoft.com/office/powerpoint/2010/main" val="3645944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income statement – a flow statement</a:t>
            </a:r>
          </a:p>
        </p:txBody>
      </p:sp>
      <p:sp>
        <p:nvSpPr>
          <p:cNvPr id="3" name="Content Placeholder 2"/>
          <p:cNvSpPr>
            <a:spLocks noGrp="1"/>
          </p:cNvSpPr>
          <p:nvPr>
            <p:ph idx="1"/>
          </p:nvPr>
        </p:nvSpPr>
        <p:spPr/>
        <p:txBody>
          <a:bodyPr>
            <a:normAutofit/>
          </a:bodyPr>
          <a:lstStyle/>
          <a:p>
            <a:r>
              <a:rPr lang="en-US" sz="3300" dirty="0"/>
              <a:t>Income or revenue</a:t>
            </a:r>
          </a:p>
          <a:p>
            <a:pPr lvl="1">
              <a:buFont typeface="Wingdings" panose="05000000000000000000" pitchFamily="2" charset="2"/>
              <a:buChar char="Ø"/>
            </a:pPr>
            <a:r>
              <a:rPr lang="en-US" sz="3100" dirty="0"/>
              <a:t>Contributions, grants, fees, dues, sales</a:t>
            </a:r>
          </a:p>
          <a:p>
            <a:r>
              <a:rPr lang="en-US" sz="3300" dirty="0"/>
              <a:t>Expenses</a:t>
            </a:r>
          </a:p>
          <a:p>
            <a:pPr lvl="1">
              <a:buFont typeface="Wingdings" panose="05000000000000000000" pitchFamily="2" charset="2"/>
              <a:buChar char="Ø"/>
            </a:pPr>
            <a:r>
              <a:rPr lang="en-US" sz="3100" dirty="0"/>
              <a:t>Salaries &amp; benefits, office expenses, professional fees</a:t>
            </a:r>
          </a:p>
          <a:p>
            <a:pPr lvl="1">
              <a:buFont typeface="Wingdings" panose="05000000000000000000" pitchFamily="2" charset="2"/>
              <a:buChar char="Ø"/>
            </a:pPr>
            <a:r>
              <a:rPr lang="en-US" sz="3100" dirty="0"/>
              <a:t>Fundraising expenses</a:t>
            </a:r>
          </a:p>
          <a:p>
            <a:pPr lvl="1">
              <a:buFont typeface="Wingdings" panose="05000000000000000000" pitchFamily="2" charset="2"/>
              <a:buChar char="Ø"/>
            </a:pPr>
            <a:r>
              <a:rPr lang="en-US" sz="3100" dirty="0"/>
              <a:t>Grants to other nonprofits</a:t>
            </a:r>
          </a:p>
          <a:p>
            <a:r>
              <a:rPr lang="en-US" sz="3300" dirty="0"/>
              <a:t>Revenue – expenses = excess or deficit</a:t>
            </a:r>
          </a:p>
        </p:txBody>
      </p:sp>
      <p:sp>
        <p:nvSpPr>
          <p:cNvPr id="4" name="Slide Number Placeholder 3"/>
          <p:cNvSpPr>
            <a:spLocks noGrp="1"/>
          </p:cNvSpPr>
          <p:nvPr>
            <p:ph type="sldNum" sz="quarter" idx="12"/>
          </p:nvPr>
        </p:nvSpPr>
        <p:spPr/>
        <p:txBody>
          <a:bodyPr/>
          <a:lstStyle/>
          <a:p>
            <a:fld id="{4FAB73BC-B049-4115-A692-8D63A059BFB8}" type="slidenum">
              <a:rPr lang="en-US" smtClean="0"/>
              <a:t>10</a:t>
            </a:fld>
            <a:endParaRPr lang="en-US" dirty="0"/>
          </a:p>
        </p:txBody>
      </p:sp>
    </p:spTree>
    <p:extLst>
      <p:ext uri="{BB962C8B-B14F-4D97-AF65-F5344CB8AC3E}">
        <p14:creationId xmlns:p14="http://schemas.microsoft.com/office/powerpoint/2010/main" val="1331103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Cash vs. accrual accounting</a:t>
            </a:r>
          </a:p>
        </p:txBody>
      </p:sp>
      <p:sp>
        <p:nvSpPr>
          <p:cNvPr id="3" name="Content Placeholder 2"/>
          <p:cNvSpPr>
            <a:spLocks noGrp="1"/>
          </p:cNvSpPr>
          <p:nvPr>
            <p:ph idx="1"/>
          </p:nvPr>
        </p:nvSpPr>
        <p:spPr/>
        <p:txBody>
          <a:bodyPr>
            <a:normAutofit/>
          </a:bodyPr>
          <a:lstStyle/>
          <a:p>
            <a:r>
              <a:rPr lang="en-US" sz="3300" dirty="0"/>
              <a:t>Refers to timing differences </a:t>
            </a:r>
          </a:p>
          <a:p>
            <a:r>
              <a:rPr lang="en-US" sz="3300" dirty="0"/>
              <a:t>Examples</a:t>
            </a:r>
          </a:p>
          <a:p>
            <a:pPr lvl="1">
              <a:buFont typeface="Wingdings" panose="05000000000000000000" pitchFamily="2" charset="2"/>
              <a:buChar char="Ø"/>
            </a:pPr>
            <a:r>
              <a:rPr lang="en-US" sz="3100" dirty="0"/>
              <a:t>Grants – when promised (accrual) or received (cash)</a:t>
            </a:r>
          </a:p>
          <a:p>
            <a:pPr lvl="1">
              <a:buFont typeface="Wingdings" panose="05000000000000000000" pitchFamily="2" charset="2"/>
              <a:buChar char="Ø"/>
            </a:pPr>
            <a:r>
              <a:rPr lang="en-US" sz="3100" dirty="0"/>
              <a:t>Expenses – when incurred (accrual) or paid (cash)</a:t>
            </a:r>
          </a:p>
          <a:p>
            <a:r>
              <a:rPr lang="en-US" sz="3300" dirty="0"/>
              <a:t>The entity might use a hybrid</a:t>
            </a:r>
          </a:p>
          <a:p>
            <a:r>
              <a:rPr lang="en-US" sz="3300" dirty="0"/>
              <a:t>Depreciation</a:t>
            </a:r>
          </a:p>
          <a:p>
            <a:pPr>
              <a:buFont typeface="Arial" panose="020B0604020202020204" pitchFamily="34" charset="0"/>
              <a:buChar char="•"/>
            </a:pPr>
            <a:endParaRPr lang="en-US" sz="3100" dirty="0"/>
          </a:p>
        </p:txBody>
      </p:sp>
      <p:sp>
        <p:nvSpPr>
          <p:cNvPr id="4" name="Slide Number Placeholder 3"/>
          <p:cNvSpPr>
            <a:spLocks noGrp="1"/>
          </p:cNvSpPr>
          <p:nvPr>
            <p:ph type="sldNum" sz="quarter" idx="12"/>
          </p:nvPr>
        </p:nvSpPr>
        <p:spPr/>
        <p:txBody>
          <a:bodyPr/>
          <a:lstStyle/>
          <a:p>
            <a:fld id="{4FAB73BC-B049-4115-A692-8D63A059BFB8}" type="slidenum">
              <a:rPr lang="en-US" smtClean="0"/>
              <a:t>11</a:t>
            </a:fld>
            <a:endParaRPr lang="en-US" dirty="0"/>
          </a:p>
        </p:txBody>
      </p:sp>
    </p:spTree>
    <p:extLst>
      <p:ext uri="{BB962C8B-B14F-4D97-AF65-F5344CB8AC3E}">
        <p14:creationId xmlns:p14="http://schemas.microsoft.com/office/powerpoint/2010/main" val="2154368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financial statements</a:t>
            </a:r>
          </a:p>
        </p:txBody>
      </p:sp>
      <p:sp>
        <p:nvSpPr>
          <p:cNvPr id="3" name="Content Placeholder 2"/>
          <p:cNvSpPr>
            <a:spLocks noGrp="1"/>
          </p:cNvSpPr>
          <p:nvPr>
            <p:ph idx="1"/>
          </p:nvPr>
        </p:nvSpPr>
        <p:spPr>
          <a:xfrm>
            <a:off x="1143000" y="2057400"/>
            <a:ext cx="10085294" cy="4038600"/>
          </a:xfrm>
        </p:spPr>
        <p:txBody>
          <a:bodyPr>
            <a:normAutofit/>
          </a:bodyPr>
          <a:lstStyle/>
          <a:p>
            <a:r>
              <a:rPr lang="en-US" sz="3300" dirty="0"/>
              <a:t>Statement of Cash Flows (a flow statement)</a:t>
            </a:r>
          </a:p>
          <a:p>
            <a:r>
              <a:rPr lang="en-US" sz="3300" dirty="0"/>
              <a:t>Statement of Changes in Net Assets (a flow statement)</a:t>
            </a:r>
          </a:p>
          <a:p>
            <a:r>
              <a:rPr lang="en-US" sz="3300" dirty="0"/>
              <a:t>Will likely see only if accountant-prepared statements</a:t>
            </a:r>
          </a:p>
          <a:p>
            <a:r>
              <a:rPr lang="en-US" sz="3300" dirty="0"/>
              <a:t>Why? The income statement does not capture all flows.</a:t>
            </a:r>
          </a:p>
          <a:p>
            <a:pPr lvl="1">
              <a:buFont typeface="Wingdings" panose="05000000000000000000" pitchFamily="2" charset="2"/>
              <a:buChar char="Ø"/>
            </a:pPr>
            <a:r>
              <a:rPr lang="en-US" sz="3100" dirty="0"/>
              <a:t>E.g., loan principal, capital bequests</a:t>
            </a:r>
          </a:p>
          <a:p>
            <a:pPr lvl="1">
              <a:buFont typeface="Wingdings" panose="05000000000000000000" pitchFamily="2" charset="2"/>
              <a:buChar char="Ø"/>
            </a:pPr>
            <a:r>
              <a:rPr lang="en-US" sz="3100" dirty="0"/>
              <a:t>Especially with accrual accounting</a:t>
            </a:r>
          </a:p>
        </p:txBody>
      </p:sp>
      <p:sp>
        <p:nvSpPr>
          <p:cNvPr id="4" name="Slide Number Placeholder 3"/>
          <p:cNvSpPr>
            <a:spLocks noGrp="1"/>
          </p:cNvSpPr>
          <p:nvPr>
            <p:ph type="sldNum" sz="quarter" idx="12"/>
          </p:nvPr>
        </p:nvSpPr>
        <p:spPr/>
        <p:txBody>
          <a:bodyPr/>
          <a:lstStyle/>
          <a:p>
            <a:fld id="{4FAB73BC-B049-4115-A692-8D63A059BFB8}" type="slidenum">
              <a:rPr lang="en-US" smtClean="0"/>
              <a:t>12</a:t>
            </a:fld>
            <a:endParaRPr lang="en-US" dirty="0"/>
          </a:p>
        </p:txBody>
      </p:sp>
    </p:spTree>
    <p:extLst>
      <p:ext uri="{BB962C8B-B14F-4D97-AF65-F5344CB8AC3E}">
        <p14:creationId xmlns:p14="http://schemas.microsoft.com/office/powerpoint/2010/main" val="1382443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can you find financial statements?</a:t>
            </a:r>
          </a:p>
        </p:txBody>
      </p:sp>
      <p:sp>
        <p:nvSpPr>
          <p:cNvPr id="3" name="Content Placeholder 2"/>
          <p:cNvSpPr>
            <a:spLocks noGrp="1"/>
          </p:cNvSpPr>
          <p:nvPr>
            <p:ph idx="1"/>
          </p:nvPr>
        </p:nvSpPr>
        <p:spPr/>
        <p:txBody>
          <a:bodyPr>
            <a:normAutofit/>
          </a:bodyPr>
          <a:lstStyle/>
          <a:p>
            <a:r>
              <a:rPr lang="en-US" sz="3300" dirty="0"/>
              <a:t>Ask the board chair or executive director</a:t>
            </a:r>
          </a:p>
          <a:p>
            <a:r>
              <a:rPr lang="en-US" sz="3300" dirty="0"/>
              <a:t>Most nonprofits are required to file Form 990 with IRS</a:t>
            </a:r>
          </a:p>
          <a:p>
            <a:pPr lvl="1">
              <a:buFont typeface="Wingdings" panose="05000000000000000000" pitchFamily="2" charset="2"/>
              <a:buChar char="Ø"/>
            </a:pPr>
            <a:r>
              <a:rPr lang="en-US" sz="3100" dirty="0"/>
              <a:t>Receipts &lt; $50K – Form 990-N (postcard)</a:t>
            </a:r>
          </a:p>
          <a:p>
            <a:pPr lvl="1">
              <a:buFont typeface="Wingdings" panose="05000000000000000000" pitchFamily="2" charset="2"/>
              <a:buChar char="Ø"/>
            </a:pPr>
            <a:r>
              <a:rPr lang="en-US" sz="3100" dirty="0"/>
              <a:t>Receipts &lt; $200K and assets &lt; $500K – Form 990-EZ</a:t>
            </a:r>
          </a:p>
          <a:p>
            <a:pPr lvl="1">
              <a:buFont typeface="Wingdings" panose="05000000000000000000" pitchFamily="2" charset="2"/>
              <a:buChar char="Ø"/>
            </a:pPr>
            <a:r>
              <a:rPr lang="en-US" sz="3100" dirty="0"/>
              <a:t>Receipts &gt; $200K or assets &gt; $500K – Form 990</a:t>
            </a:r>
          </a:p>
          <a:p>
            <a:r>
              <a:rPr lang="en-US" sz="3300" dirty="0"/>
              <a:t>Form 990 tax returns as filed are available online</a:t>
            </a:r>
          </a:p>
          <a:p>
            <a:r>
              <a:rPr lang="en-US" sz="3300" dirty="0"/>
              <a:t>For example: </a:t>
            </a:r>
            <a:r>
              <a:rPr lang="en-US" sz="3300" dirty="0" err="1"/>
              <a:t>Guidestar</a:t>
            </a:r>
            <a:r>
              <a:rPr lang="en-US" sz="3300" dirty="0"/>
              <a:t> (guidestar.org) – 6,059 in VT!</a:t>
            </a:r>
          </a:p>
          <a:p>
            <a:pPr>
              <a:buFont typeface="Arial" panose="020B0604020202020204" pitchFamily="34" charset="0"/>
              <a:buChar char="•"/>
            </a:pPr>
            <a:endParaRPr lang="en-US" sz="3100" dirty="0"/>
          </a:p>
        </p:txBody>
      </p:sp>
      <p:sp>
        <p:nvSpPr>
          <p:cNvPr id="4" name="Slide Number Placeholder 3"/>
          <p:cNvSpPr>
            <a:spLocks noGrp="1"/>
          </p:cNvSpPr>
          <p:nvPr>
            <p:ph type="sldNum" sz="quarter" idx="12"/>
          </p:nvPr>
        </p:nvSpPr>
        <p:spPr/>
        <p:txBody>
          <a:bodyPr/>
          <a:lstStyle/>
          <a:p>
            <a:fld id="{4FAB73BC-B049-4115-A692-8D63A059BFB8}" type="slidenum">
              <a:rPr lang="en-US" smtClean="0"/>
              <a:t>13</a:t>
            </a:fld>
            <a:endParaRPr lang="en-US" dirty="0"/>
          </a:p>
        </p:txBody>
      </p:sp>
    </p:spTree>
    <p:extLst>
      <p:ext uri="{BB962C8B-B14F-4D97-AF65-F5344CB8AC3E}">
        <p14:creationId xmlns:p14="http://schemas.microsoft.com/office/powerpoint/2010/main" val="3566166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on Form 990 and Form 990-EZ</a:t>
            </a:r>
          </a:p>
        </p:txBody>
      </p:sp>
      <p:sp>
        <p:nvSpPr>
          <p:cNvPr id="3" name="Content Placeholder 2"/>
          <p:cNvSpPr>
            <a:spLocks noGrp="1"/>
          </p:cNvSpPr>
          <p:nvPr>
            <p:ph idx="1"/>
          </p:nvPr>
        </p:nvSpPr>
        <p:spPr/>
        <p:txBody>
          <a:bodyPr>
            <a:normAutofit/>
          </a:bodyPr>
          <a:lstStyle/>
          <a:p>
            <a:r>
              <a:rPr lang="en-US" sz="3300" dirty="0"/>
              <a:t>Mission statement</a:t>
            </a:r>
          </a:p>
          <a:p>
            <a:r>
              <a:rPr lang="en-US" sz="3300" dirty="0"/>
              <a:t>Accounting period and accounting method</a:t>
            </a:r>
          </a:p>
          <a:p>
            <a:r>
              <a:rPr lang="en-US" sz="3300" dirty="0"/>
              <a:t>Tax-exempt status – 501(c)(3) is the most common</a:t>
            </a:r>
          </a:p>
          <a:p>
            <a:r>
              <a:rPr lang="en-US" sz="3300" dirty="0"/>
              <a:t>Directors and officers</a:t>
            </a:r>
          </a:p>
          <a:p>
            <a:r>
              <a:rPr lang="en-US" sz="3300" dirty="0"/>
              <a:t>Revenue and expenses</a:t>
            </a:r>
          </a:p>
          <a:p>
            <a:r>
              <a:rPr lang="en-US" sz="3300" dirty="0"/>
              <a:t>Assets and liabilities</a:t>
            </a:r>
          </a:p>
          <a:p>
            <a:pPr>
              <a:buFont typeface="Arial" panose="020B0604020202020204" pitchFamily="34" charset="0"/>
              <a:buChar char="•"/>
            </a:pPr>
            <a:endParaRPr lang="en-US" sz="3100" dirty="0"/>
          </a:p>
        </p:txBody>
      </p:sp>
      <p:sp>
        <p:nvSpPr>
          <p:cNvPr id="4" name="Slide Number Placeholder 3"/>
          <p:cNvSpPr>
            <a:spLocks noGrp="1"/>
          </p:cNvSpPr>
          <p:nvPr>
            <p:ph type="sldNum" sz="quarter" idx="12"/>
          </p:nvPr>
        </p:nvSpPr>
        <p:spPr/>
        <p:txBody>
          <a:bodyPr/>
          <a:lstStyle/>
          <a:p>
            <a:fld id="{4FAB73BC-B049-4115-A692-8D63A059BFB8}" type="slidenum">
              <a:rPr lang="en-US" smtClean="0"/>
              <a:t>14</a:t>
            </a:fld>
            <a:endParaRPr lang="en-US" dirty="0"/>
          </a:p>
        </p:txBody>
      </p:sp>
    </p:spTree>
    <p:extLst>
      <p:ext uri="{BB962C8B-B14F-4D97-AF65-F5344CB8AC3E}">
        <p14:creationId xmlns:p14="http://schemas.microsoft.com/office/powerpoint/2010/main" val="2808982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 Library in Richford</a:t>
            </a:r>
          </a:p>
        </p:txBody>
      </p:sp>
      <p:sp>
        <p:nvSpPr>
          <p:cNvPr id="3" name="Content Placeholder 2"/>
          <p:cNvSpPr>
            <a:spLocks noGrp="1"/>
          </p:cNvSpPr>
          <p:nvPr>
            <p:ph idx="1"/>
          </p:nvPr>
        </p:nvSpPr>
        <p:spPr/>
        <p:txBody>
          <a:bodyPr>
            <a:normAutofit/>
          </a:bodyPr>
          <a:lstStyle/>
          <a:p>
            <a:r>
              <a:rPr lang="en-US" sz="3300" dirty="0"/>
              <a:t>501(c)(3), calendar year, accrual accounting</a:t>
            </a:r>
          </a:p>
          <a:p>
            <a:r>
              <a:rPr lang="en-US" sz="3300" dirty="0"/>
              <a:t>Revenue $73K, expenses $66K (salaries $42K)</a:t>
            </a:r>
          </a:p>
          <a:p>
            <a:pPr lvl="1">
              <a:buFont typeface="Wingdings" panose="05000000000000000000" pitchFamily="2" charset="2"/>
              <a:buChar char="Ø"/>
            </a:pPr>
            <a:r>
              <a:rPr lang="en-US" sz="3100" dirty="0"/>
              <a:t>Excess $7K</a:t>
            </a:r>
          </a:p>
          <a:p>
            <a:r>
              <a:rPr lang="en-US" sz="3300" dirty="0"/>
              <a:t>12/31/15 assets $78K mostly cash, liabilities $1K</a:t>
            </a:r>
          </a:p>
          <a:p>
            <a:pPr lvl="1">
              <a:buFont typeface="Wingdings" panose="05000000000000000000" pitchFamily="2" charset="2"/>
              <a:buChar char="Ø"/>
            </a:pPr>
            <a:r>
              <a:rPr lang="en-US" sz="3100" dirty="0"/>
              <a:t>Net assets $77K</a:t>
            </a:r>
          </a:p>
          <a:p>
            <a:r>
              <a:rPr lang="en-US" sz="3300" dirty="0"/>
              <a:t>Schedule A – public support is steady</a:t>
            </a:r>
          </a:p>
          <a:p>
            <a:pPr>
              <a:buFont typeface="Arial" panose="020B0604020202020204" pitchFamily="34" charset="0"/>
              <a:buChar char="•"/>
            </a:pPr>
            <a:endParaRPr lang="en-US" sz="3100" dirty="0"/>
          </a:p>
        </p:txBody>
      </p:sp>
      <p:sp>
        <p:nvSpPr>
          <p:cNvPr id="4" name="Slide Number Placeholder 3"/>
          <p:cNvSpPr>
            <a:spLocks noGrp="1"/>
          </p:cNvSpPr>
          <p:nvPr>
            <p:ph type="sldNum" sz="quarter" idx="12"/>
          </p:nvPr>
        </p:nvSpPr>
        <p:spPr/>
        <p:txBody>
          <a:bodyPr/>
          <a:lstStyle/>
          <a:p>
            <a:fld id="{4FAB73BC-B049-4115-A692-8D63A059BFB8}" type="slidenum">
              <a:rPr lang="en-US" smtClean="0"/>
              <a:t>15</a:t>
            </a:fld>
            <a:endParaRPr lang="en-US" dirty="0"/>
          </a:p>
        </p:txBody>
      </p:sp>
    </p:spTree>
    <p:extLst>
      <p:ext uri="{BB962C8B-B14F-4D97-AF65-F5344CB8AC3E}">
        <p14:creationId xmlns:p14="http://schemas.microsoft.com/office/powerpoint/2010/main" val="2269657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 Animal shelter in St. </a:t>
            </a:r>
            <a:r>
              <a:rPr lang="en-US" dirty="0" err="1"/>
              <a:t>Johnsbury</a:t>
            </a:r>
            <a:endParaRPr lang="en-US" dirty="0"/>
          </a:p>
        </p:txBody>
      </p:sp>
      <p:sp>
        <p:nvSpPr>
          <p:cNvPr id="3" name="Content Placeholder 2"/>
          <p:cNvSpPr>
            <a:spLocks noGrp="1"/>
          </p:cNvSpPr>
          <p:nvPr>
            <p:ph idx="1"/>
          </p:nvPr>
        </p:nvSpPr>
        <p:spPr/>
        <p:txBody>
          <a:bodyPr>
            <a:normAutofit/>
          </a:bodyPr>
          <a:lstStyle/>
          <a:p>
            <a:r>
              <a:rPr lang="en-US" sz="3300" dirty="0"/>
              <a:t>501(c)(3), calendar year, cash accounting</a:t>
            </a:r>
          </a:p>
          <a:p>
            <a:r>
              <a:rPr lang="en-US" sz="3300" dirty="0"/>
              <a:t>Revenue $72K, expenses $46K (salaries $0K)</a:t>
            </a:r>
          </a:p>
          <a:p>
            <a:pPr lvl="1">
              <a:buFont typeface="Wingdings" panose="05000000000000000000" pitchFamily="2" charset="2"/>
              <a:buChar char="Ø"/>
            </a:pPr>
            <a:r>
              <a:rPr lang="en-US" sz="3100" dirty="0"/>
              <a:t>Excess $26K</a:t>
            </a:r>
          </a:p>
          <a:p>
            <a:r>
              <a:rPr lang="en-US" sz="3300" dirty="0"/>
              <a:t>12/31/15 assets $69K mostly cash, no liabilities</a:t>
            </a:r>
          </a:p>
          <a:p>
            <a:pPr lvl="1">
              <a:buFont typeface="Wingdings" panose="05000000000000000000" pitchFamily="2" charset="2"/>
              <a:buChar char="Ø"/>
            </a:pPr>
            <a:r>
              <a:rPr lang="en-US" sz="3100" dirty="0"/>
              <a:t>Net assets $69K</a:t>
            </a:r>
          </a:p>
          <a:p>
            <a:r>
              <a:rPr lang="en-US" sz="3300" dirty="0"/>
              <a:t>Schedule A – public support is increasing</a:t>
            </a:r>
          </a:p>
          <a:p>
            <a:pPr>
              <a:buFont typeface="Arial" panose="020B0604020202020204" pitchFamily="34" charset="0"/>
              <a:buChar char="•"/>
            </a:pPr>
            <a:endParaRPr lang="en-US" sz="3100" dirty="0"/>
          </a:p>
        </p:txBody>
      </p:sp>
      <p:sp>
        <p:nvSpPr>
          <p:cNvPr id="4" name="Slide Number Placeholder 3"/>
          <p:cNvSpPr>
            <a:spLocks noGrp="1"/>
          </p:cNvSpPr>
          <p:nvPr>
            <p:ph type="sldNum" sz="quarter" idx="12"/>
          </p:nvPr>
        </p:nvSpPr>
        <p:spPr/>
        <p:txBody>
          <a:bodyPr/>
          <a:lstStyle/>
          <a:p>
            <a:fld id="{4FAB73BC-B049-4115-A692-8D63A059BFB8}" type="slidenum">
              <a:rPr lang="en-US" smtClean="0"/>
              <a:t>16</a:t>
            </a:fld>
            <a:endParaRPr lang="en-US" dirty="0"/>
          </a:p>
        </p:txBody>
      </p:sp>
    </p:spTree>
    <p:extLst>
      <p:ext uri="{BB962C8B-B14F-4D97-AF65-F5344CB8AC3E}">
        <p14:creationId xmlns:p14="http://schemas.microsoft.com/office/powerpoint/2010/main" val="4018041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 Museum in Brattleboro</a:t>
            </a:r>
          </a:p>
        </p:txBody>
      </p:sp>
      <p:sp>
        <p:nvSpPr>
          <p:cNvPr id="3" name="Content Placeholder 2"/>
          <p:cNvSpPr>
            <a:spLocks noGrp="1"/>
          </p:cNvSpPr>
          <p:nvPr>
            <p:ph idx="1"/>
          </p:nvPr>
        </p:nvSpPr>
        <p:spPr>
          <a:xfrm>
            <a:off x="1142999" y="2057400"/>
            <a:ext cx="10233213" cy="4038600"/>
          </a:xfrm>
        </p:spPr>
        <p:txBody>
          <a:bodyPr>
            <a:normAutofit fontScale="92500" lnSpcReduction="10000"/>
          </a:bodyPr>
          <a:lstStyle/>
          <a:p>
            <a:r>
              <a:rPr lang="en-US" sz="3600" dirty="0"/>
              <a:t>501(c)(3), changing from 12/31 year-end to 9/30 year-end (return only contains 9 months of income &amp; expense), accrual accounting</a:t>
            </a:r>
          </a:p>
          <a:p>
            <a:r>
              <a:rPr lang="en-US" sz="3600" dirty="0"/>
              <a:t>Revenue $436K, expenses $424K (salaries $195K)</a:t>
            </a:r>
          </a:p>
          <a:p>
            <a:pPr lvl="1">
              <a:buFont typeface="Wingdings" panose="05000000000000000000" pitchFamily="2" charset="2"/>
              <a:buChar char="Ø"/>
            </a:pPr>
            <a:r>
              <a:rPr lang="en-US" sz="3400" dirty="0"/>
              <a:t>Excess $12K</a:t>
            </a:r>
          </a:p>
          <a:p>
            <a:r>
              <a:rPr lang="en-US" sz="3600" dirty="0"/>
              <a:t>9/30/15 assets $399K mostly buildings, liabilities $113K</a:t>
            </a:r>
          </a:p>
          <a:p>
            <a:pPr lvl="1">
              <a:buFont typeface="Wingdings" panose="05000000000000000000" pitchFamily="2" charset="2"/>
              <a:buChar char="Ø"/>
            </a:pPr>
            <a:r>
              <a:rPr lang="en-US" sz="3400" dirty="0"/>
              <a:t>Net assets $286K</a:t>
            </a:r>
          </a:p>
          <a:p>
            <a:r>
              <a:rPr lang="en-US" sz="3600" dirty="0"/>
              <a:t>Schedule A – public support is slightly decreasing</a:t>
            </a:r>
          </a:p>
          <a:p>
            <a:pPr>
              <a:buFont typeface="Arial" panose="020B0604020202020204" pitchFamily="34" charset="0"/>
              <a:buChar char="•"/>
            </a:pPr>
            <a:endParaRPr lang="en-US" sz="3100" dirty="0"/>
          </a:p>
        </p:txBody>
      </p:sp>
      <p:sp>
        <p:nvSpPr>
          <p:cNvPr id="4" name="Slide Number Placeholder 3"/>
          <p:cNvSpPr>
            <a:spLocks noGrp="1"/>
          </p:cNvSpPr>
          <p:nvPr>
            <p:ph type="sldNum" sz="quarter" idx="12"/>
          </p:nvPr>
        </p:nvSpPr>
        <p:spPr/>
        <p:txBody>
          <a:bodyPr/>
          <a:lstStyle/>
          <a:p>
            <a:fld id="{4FAB73BC-B049-4115-A692-8D63A059BFB8}" type="slidenum">
              <a:rPr lang="en-US" smtClean="0"/>
              <a:t>17</a:t>
            </a:fld>
            <a:endParaRPr lang="en-US" dirty="0"/>
          </a:p>
        </p:txBody>
      </p:sp>
    </p:spTree>
    <p:extLst>
      <p:ext uri="{BB962C8B-B14F-4D97-AF65-F5344CB8AC3E}">
        <p14:creationId xmlns:p14="http://schemas.microsoft.com/office/powerpoint/2010/main" val="1988330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to understand about the financials</a:t>
            </a:r>
          </a:p>
        </p:txBody>
      </p:sp>
      <p:sp>
        <p:nvSpPr>
          <p:cNvPr id="3" name="Content Placeholder 2"/>
          <p:cNvSpPr>
            <a:spLocks noGrp="1"/>
          </p:cNvSpPr>
          <p:nvPr>
            <p:ph idx="1"/>
          </p:nvPr>
        </p:nvSpPr>
        <p:spPr>
          <a:xfrm>
            <a:off x="1143000" y="2057400"/>
            <a:ext cx="9872871" cy="4397188"/>
          </a:xfrm>
        </p:spPr>
        <p:txBody>
          <a:bodyPr>
            <a:normAutofit/>
          </a:bodyPr>
          <a:lstStyle/>
          <a:p>
            <a:r>
              <a:rPr lang="en-US" sz="3300" dirty="0"/>
              <a:t>Sources of funds (mostly donations? grants?)</a:t>
            </a:r>
          </a:p>
          <a:p>
            <a:r>
              <a:rPr lang="en-US" sz="3300" dirty="0"/>
              <a:t>Typical annual expenses (mostly salaries?)</a:t>
            </a:r>
          </a:p>
          <a:p>
            <a:r>
              <a:rPr lang="en-US" sz="3300" dirty="0"/>
              <a:t>Any special, one-time, or nonrecurring items?</a:t>
            </a:r>
          </a:p>
          <a:p>
            <a:r>
              <a:rPr lang="en-US" sz="3300" dirty="0"/>
              <a:t>What are assets truly worth?</a:t>
            </a:r>
          </a:p>
          <a:p>
            <a:r>
              <a:rPr lang="en-US" sz="3300" dirty="0"/>
              <a:t>The nature of any liabilities, especially loans</a:t>
            </a:r>
          </a:p>
          <a:p>
            <a:r>
              <a:rPr lang="en-US" sz="3300" dirty="0"/>
              <a:t>Trends in all of the above</a:t>
            </a:r>
          </a:p>
          <a:p>
            <a:r>
              <a:rPr lang="en-US" sz="3300" dirty="0"/>
              <a:t>Are any grants restricted?</a:t>
            </a:r>
          </a:p>
          <a:p>
            <a:pPr>
              <a:buFont typeface="Arial" panose="020B0604020202020204" pitchFamily="34" charset="0"/>
              <a:buChar char="•"/>
            </a:pPr>
            <a:endParaRPr lang="en-US" sz="3100" dirty="0"/>
          </a:p>
        </p:txBody>
      </p:sp>
      <p:sp>
        <p:nvSpPr>
          <p:cNvPr id="4" name="Slide Number Placeholder 3"/>
          <p:cNvSpPr>
            <a:spLocks noGrp="1"/>
          </p:cNvSpPr>
          <p:nvPr>
            <p:ph type="sldNum" sz="quarter" idx="12"/>
          </p:nvPr>
        </p:nvSpPr>
        <p:spPr/>
        <p:txBody>
          <a:bodyPr/>
          <a:lstStyle/>
          <a:p>
            <a:fld id="{4FAB73BC-B049-4115-A692-8D63A059BFB8}" type="slidenum">
              <a:rPr lang="en-US" smtClean="0"/>
              <a:t>18</a:t>
            </a:fld>
            <a:endParaRPr lang="en-US" dirty="0"/>
          </a:p>
        </p:txBody>
      </p:sp>
    </p:spTree>
    <p:extLst>
      <p:ext uri="{BB962C8B-B14F-4D97-AF65-F5344CB8AC3E}">
        <p14:creationId xmlns:p14="http://schemas.microsoft.com/office/powerpoint/2010/main" val="1974073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It’s not all about the numbers</a:t>
            </a:r>
          </a:p>
        </p:txBody>
      </p:sp>
      <p:sp>
        <p:nvSpPr>
          <p:cNvPr id="3" name="Content Placeholder 2"/>
          <p:cNvSpPr>
            <a:spLocks noGrp="1"/>
          </p:cNvSpPr>
          <p:nvPr>
            <p:ph idx="1"/>
          </p:nvPr>
        </p:nvSpPr>
        <p:spPr>
          <a:xfrm>
            <a:off x="1142999" y="2057399"/>
            <a:ext cx="10233213" cy="4303643"/>
          </a:xfrm>
        </p:spPr>
        <p:txBody>
          <a:bodyPr>
            <a:normAutofit fontScale="85000" lnSpcReduction="20000"/>
          </a:bodyPr>
          <a:lstStyle/>
          <a:p>
            <a:r>
              <a:rPr lang="en-US" sz="3900" dirty="0"/>
              <a:t>PEOPLE: other directors, ED, staff, donors</a:t>
            </a:r>
          </a:p>
          <a:p>
            <a:pPr lvl="1">
              <a:buFont typeface="Wingdings" panose="05000000000000000000" pitchFamily="2" charset="2"/>
              <a:buChar char="Ø"/>
            </a:pPr>
            <a:r>
              <a:rPr lang="en-US" sz="3600" dirty="0"/>
              <a:t>Who are your “customers”? Remember your mission.</a:t>
            </a:r>
          </a:p>
          <a:p>
            <a:r>
              <a:rPr lang="en-US" sz="3900" dirty="0"/>
              <a:t>Internal controls, segregation of duties, dual controls</a:t>
            </a:r>
          </a:p>
          <a:p>
            <a:pPr lvl="1">
              <a:buFont typeface="Wingdings" panose="05000000000000000000" pitchFamily="2" charset="2"/>
              <a:buChar char="Ø"/>
            </a:pPr>
            <a:r>
              <a:rPr lang="en-US" sz="3600" dirty="0"/>
              <a:t>Appropriate for the size of the organization</a:t>
            </a:r>
          </a:p>
          <a:p>
            <a:pPr lvl="1">
              <a:buFont typeface="Wingdings" panose="05000000000000000000" pitchFamily="2" charset="2"/>
              <a:buChar char="Ø"/>
            </a:pPr>
            <a:r>
              <a:rPr lang="en-US" sz="3600" dirty="0"/>
              <a:t>Who is watching?</a:t>
            </a:r>
          </a:p>
          <a:p>
            <a:r>
              <a:rPr lang="en-US" sz="3900" dirty="0"/>
              <a:t>Seek out peers, mentors, outside training</a:t>
            </a:r>
          </a:p>
          <a:p>
            <a:pPr lvl="1">
              <a:buFont typeface="Wingdings" panose="05000000000000000000" pitchFamily="2" charset="2"/>
              <a:buChar char="Ø"/>
            </a:pPr>
            <a:r>
              <a:rPr lang="en-US" sz="3600" dirty="0"/>
              <a:t>Lawyers and accountants can help</a:t>
            </a:r>
          </a:p>
          <a:p>
            <a:r>
              <a:rPr lang="en-US" sz="3900" dirty="0"/>
              <a:t>Ask questions </a:t>
            </a:r>
          </a:p>
          <a:p>
            <a:pPr lvl="1">
              <a:buFont typeface="Wingdings" panose="05000000000000000000" pitchFamily="2" charset="2"/>
              <a:buChar char="Ø"/>
            </a:pPr>
            <a:r>
              <a:rPr lang="en-US" sz="3600" dirty="0"/>
              <a:t>If you don’t understand the answers, keep asking!</a:t>
            </a:r>
          </a:p>
          <a:p>
            <a:pPr>
              <a:buFont typeface="Arial" panose="020B0604020202020204" pitchFamily="34" charset="0"/>
              <a:buChar char="•"/>
            </a:pPr>
            <a:endParaRPr lang="en-US" sz="3100" dirty="0"/>
          </a:p>
        </p:txBody>
      </p:sp>
      <p:sp>
        <p:nvSpPr>
          <p:cNvPr id="4" name="Slide Number Placeholder 3"/>
          <p:cNvSpPr>
            <a:spLocks noGrp="1"/>
          </p:cNvSpPr>
          <p:nvPr>
            <p:ph type="sldNum" sz="quarter" idx="12"/>
          </p:nvPr>
        </p:nvSpPr>
        <p:spPr/>
        <p:txBody>
          <a:bodyPr/>
          <a:lstStyle/>
          <a:p>
            <a:fld id="{4FAB73BC-B049-4115-A692-8D63A059BFB8}" type="slidenum">
              <a:rPr lang="en-US" smtClean="0"/>
              <a:t>19</a:t>
            </a:fld>
            <a:endParaRPr lang="en-US" dirty="0"/>
          </a:p>
        </p:txBody>
      </p:sp>
    </p:spTree>
    <p:extLst>
      <p:ext uri="{BB962C8B-B14F-4D97-AF65-F5344CB8AC3E}">
        <p14:creationId xmlns:p14="http://schemas.microsoft.com/office/powerpoint/2010/main" val="4292212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in charge?</a:t>
            </a:r>
          </a:p>
        </p:txBody>
      </p:sp>
      <p:sp>
        <p:nvSpPr>
          <p:cNvPr id="3" name="Content Placeholder 2"/>
          <p:cNvSpPr>
            <a:spLocks noGrp="1"/>
          </p:cNvSpPr>
          <p:nvPr>
            <p:ph idx="1"/>
          </p:nvPr>
        </p:nvSpPr>
        <p:spPr>
          <a:xfrm>
            <a:off x="1142999" y="2057399"/>
            <a:ext cx="10233213" cy="4303643"/>
          </a:xfrm>
        </p:spPr>
        <p:txBody>
          <a:bodyPr>
            <a:normAutofit/>
          </a:bodyPr>
          <a:lstStyle/>
          <a:p>
            <a:r>
              <a:rPr lang="en-US" sz="3900" dirty="0"/>
              <a:t>The board is in charge!</a:t>
            </a:r>
          </a:p>
          <a:p>
            <a:pPr lvl="1">
              <a:buFont typeface="Wingdings" panose="05000000000000000000" pitchFamily="2" charset="2"/>
              <a:buChar char="Ø"/>
            </a:pPr>
            <a:r>
              <a:rPr lang="en-US" sz="3600" dirty="0"/>
              <a:t>The whole board, not any individual director</a:t>
            </a:r>
          </a:p>
          <a:p>
            <a:pPr lvl="1">
              <a:buFont typeface="Wingdings" panose="05000000000000000000" pitchFamily="2" charset="2"/>
              <a:buChar char="Ø"/>
            </a:pPr>
            <a:r>
              <a:rPr lang="en-US" sz="3600" dirty="0"/>
              <a:t>However the board chair has a special role</a:t>
            </a:r>
          </a:p>
          <a:p>
            <a:r>
              <a:rPr lang="en-US" sz="3900" dirty="0"/>
              <a:t>If trouble comes, the ED may not be around</a:t>
            </a:r>
          </a:p>
          <a:p>
            <a:r>
              <a:rPr lang="en-US" sz="3900" dirty="0"/>
              <a:t>The board is ultimately responsible for the organization, including the financial statements</a:t>
            </a:r>
            <a:endParaRPr lang="en-US" sz="3600" dirty="0"/>
          </a:p>
          <a:p>
            <a:pPr>
              <a:buFont typeface="Arial" panose="020B0604020202020204" pitchFamily="34" charset="0"/>
              <a:buChar char="•"/>
            </a:pPr>
            <a:endParaRPr lang="en-US" sz="3100" dirty="0"/>
          </a:p>
        </p:txBody>
      </p:sp>
      <p:sp>
        <p:nvSpPr>
          <p:cNvPr id="4" name="Slide Number Placeholder 3"/>
          <p:cNvSpPr>
            <a:spLocks noGrp="1"/>
          </p:cNvSpPr>
          <p:nvPr>
            <p:ph type="sldNum" sz="quarter" idx="12"/>
          </p:nvPr>
        </p:nvSpPr>
        <p:spPr/>
        <p:txBody>
          <a:bodyPr/>
          <a:lstStyle/>
          <a:p>
            <a:fld id="{4FAB73BC-B049-4115-A692-8D63A059BFB8}" type="slidenum">
              <a:rPr lang="en-US" smtClean="0"/>
              <a:t>20</a:t>
            </a:fld>
            <a:endParaRPr lang="en-US" dirty="0"/>
          </a:p>
        </p:txBody>
      </p:sp>
    </p:spTree>
    <p:extLst>
      <p:ext uri="{BB962C8B-B14F-4D97-AF65-F5344CB8AC3E}">
        <p14:creationId xmlns:p14="http://schemas.microsoft.com/office/powerpoint/2010/main" val="1933435183"/>
      </p:ext>
    </p:extLst>
  </p:cSld>
  <p:clrMapOvr>
    <a:masterClrMapping/>
  </p:clrMapOvr>
</p:sld>
</file>

<file path=ppt/theme/theme1.xml><?xml version="1.0" encoding="utf-8"?>
<a:theme xmlns:a="http://schemas.openxmlformats.org/drawingml/2006/main" name="Basis">
  <a:themeElements>
    <a:clrScheme name="Basis">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2197</TotalTime>
  <Words>1362</Words>
  <Application>Microsoft Office PowerPoint</Application>
  <PresentationFormat>Widescreen</PresentationFormat>
  <Paragraphs>268</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Corbel</vt:lpstr>
      <vt:lpstr>Symbol</vt:lpstr>
      <vt:lpstr>Times New Roman</vt:lpstr>
      <vt:lpstr>Wingdings</vt:lpstr>
      <vt:lpstr>Basis</vt:lpstr>
      <vt:lpstr>Financial statements and the board of directors</vt:lpstr>
      <vt:lpstr>So you are considering serving on the board of directors of a nonprofit</vt:lpstr>
      <vt:lpstr>Mission</vt:lpstr>
      <vt:lpstr>Boards in general (a quote)</vt:lpstr>
      <vt:lpstr>Boards in general</vt:lpstr>
      <vt:lpstr>Nonprofit vs. tax-exempt</vt:lpstr>
      <vt:lpstr>Basic concepts – stocks and flows</vt:lpstr>
      <vt:lpstr>Stocks and flows – two examples</vt:lpstr>
      <vt:lpstr>The balance sheet – a stock statement</vt:lpstr>
      <vt:lpstr>The income statement – a flow statement</vt:lpstr>
      <vt:lpstr>Cash vs. accrual accounting</vt:lpstr>
      <vt:lpstr>Other financial statements</vt:lpstr>
      <vt:lpstr>Where can you find financial statements?</vt:lpstr>
      <vt:lpstr>Things on Form 990 and Form 990-EZ</vt:lpstr>
      <vt:lpstr>Example – Library in Richford</vt:lpstr>
      <vt:lpstr>Example – Animal shelter in St. Johnsbury</vt:lpstr>
      <vt:lpstr>Example – Museum in Brattleboro</vt:lpstr>
      <vt:lpstr>Things to understand about the financials</vt:lpstr>
      <vt:lpstr>It’s not all about the numbers</vt:lpstr>
      <vt:lpstr>Who is in charge?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Financial statements for nonprofits</dc:title>
  <dc:creator>George Putnam</dc:creator>
  <cp:lastModifiedBy>George Putnam</cp:lastModifiedBy>
  <cp:revision>48</cp:revision>
  <cp:lastPrinted>2017-03-28T19:35:28Z</cp:lastPrinted>
  <dcterms:created xsi:type="dcterms:W3CDTF">2017-03-05T20:16:40Z</dcterms:created>
  <dcterms:modified xsi:type="dcterms:W3CDTF">2017-03-28T19:43:08Z</dcterms:modified>
</cp:coreProperties>
</file>